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4" r:id="rId4"/>
    <p:sldId id="261" r:id="rId5"/>
    <p:sldId id="263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59" r:id="rId15"/>
    <p:sldId id="272" r:id="rId16"/>
    <p:sldId id="260" r:id="rId17"/>
    <p:sldId id="273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07B19D-372F-413D-B909-BA95B9003C73}" v="3" dt="2021-07-09T11:19:23.8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983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20" y="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s Popper" userId="6625310b-ffd5-488e-86d4-b5e2f688821b" providerId="ADAL" clId="{A007B19D-372F-413D-B909-BA95B9003C73}"/>
    <pc:docChg chg="modSld modMainMaster">
      <pc:chgData name="Jens Popper" userId="6625310b-ffd5-488e-86d4-b5e2f688821b" providerId="ADAL" clId="{A007B19D-372F-413D-B909-BA95B9003C73}" dt="2021-07-09T11:21:58.975" v="21" actId="20577"/>
      <pc:docMkLst>
        <pc:docMk/>
      </pc:docMkLst>
      <pc:sldChg chg="modSp mod">
        <pc:chgData name="Jens Popper" userId="6625310b-ffd5-488e-86d4-b5e2f688821b" providerId="ADAL" clId="{A007B19D-372F-413D-B909-BA95B9003C73}" dt="2021-07-09T11:20:45.486" v="16" actId="20577"/>
        <pc:sldMkLst>
          <pc:docMk/>
          <pc:sldMk cId="3916943480" sldId="257"/>
        </pc:sldMkLst>
        <pc:spChg chg="mod">
          <ac:chgData name="Jens Popper" userId="6625310b-ffd5-488e-86d4-b5e2f688821b" providerId="ADAL" clId="{A007B19D-372F-413D-B909-BA95B9003C73}" dt="2021-07-09T11:20:40.299" v="14" actId="20577"/>
          <ac:spMkLst>
            <pc:docMk/>
            <pc:sldMk cId="3916943480" sldId="257"/>
            <ac:spMk id="3" creationId="{00000000-0000-0000-0000-000000000000}"/>
          </ac:spMkLst>
        </pc:spChg>
        <pc:spChg chg="mod">
          <ac:chgData name="Jens Popper" userId="6625310b-ffd5-488e-86d4-b5e2f688821b" providerId="ADAL" clId="{A007B19D-372F-413D-B909-BA95B9003C73}" dt="2021-07-09T11:20:45.486" v="16" actId="20577"/>
          <ac:spMkLst>
            <pc:docMk/>
            <pc:sldMk cId="3916943480" sldId="257"/>
            <ac:spMk id="4" creationId="{00000000-0000-0000-0000-000000000000}"/>
          </ac:spMkLst>
        </pc:spChg>
      </pc:sldChg>
      <pc:sldMasterChg chg="delSp modSldLayout">
        <pc:chgData name="Jens Popper" userId="6625310b-ffd5-488e-86d4-b5e2f688821b" providerId="ADAL" clId="{A007B19D-372F-413D-B909-BA95B9003C73}" dt="2021-07-09T11:21:58.975" v="21" actId="20577"/>
        <pc:sldMasterMkLst>
          <pc:docMk/>
          <pc:sldMasterMk cId="4136780580" sldId="2147483660"/>
        </pc:sldMasterMkLst>
        <pc:picChg chg="del">
          <ac:chgData name="Jens Popper" userId="6625310b-ffd5-488e-86d4-b5e2f688821b" providerId="ADAL" clId="{A007B19D-372F-413D-B909-BA95B9003C73}" dt="2021-07-09T11:19:20.224" v="0" actId="478"/>
          <ac:picMkLst>
            <pc:docMk/>
            <pc:sldMasterMk cId="4136780580" sldId="2147483660"/>
            <ac:picMk id="5122" creationId="{15D21819-E940-494A-B1ED-EDEFEF501C72}"/>
          </ac:picMkLst>
        </pc:picChg>
        <pc:sldLayoutChg chg="delSp modSp mod">
          <pc:chgData name="Jens Popper" userId="6625310b-ffd5-488e-86d4-b5e2f688821b" providerId="ADAL" clId="{A007B19D-372F-413D-B909-BA95B9003C73}" dt="2021-07-09T11:20:21.649" v="11" actId="404"/>
          <pc:sldLayoutMkLst>
            <pc:docMk/>
            <pc:sldMasterMk cId="4136780580" sldId="2147483660"/>
            <pc:sldLayoutMk cId="2457612995" sldId="2147483661"/>
          </pc:sldLayoutMkLst>
          <pc:spChg chg="mod">
            <ac:chgData name="Jens Popper" userId="6625310b-ffd5-488e-86d4-b5e2f688821b" providerId="ADAL" clId="{A007B19D-372F-413D-B909-BA95B9003C73}" dt="2021-07-09T11:19:27.874" v="3" actId="20577"/>
            <ac:spMkLst>
              <pc:docMk/>
              <pc:sldMasterMk cId="4136780580" sldId="2147483660"/>
              <pc:sldLayoutMk cId="2457612995" sldId="2147483661"/>
              <ac:spMk id="5" creationId="{00000000-0000-0000-0000-000000000000}"/>
            </ac:spMkLst>
          </pc:spChg>
          <pc:spChg chg="mod">
            <ac:chgData name="Jens Popper" userId="6625310b-ffd5-488e-86d4-b5e2f688821b" providerId="ADAL" clId="{A007B19D-372F-413D-B909-BA95B9003C73}" dt="2021-07-09T11:20:21.649" v="11" actId="404"/>
            <ac:spMkLst>
              <pc:docMk/>
              <pc:sldMasterMk cId="4136780580" sldId="2147483660"/>
              <pc:sldLayoutMk cId="2457612995" sldId="2147483661"/>
              <ac:spMk id="10" creationId="{00000000-0000-0000-0000-000000000000}"/>
            </ac:spMkLst>
          </pc:spChg>
          <pc:picChg chg="del">
            <ac:chgData name="Jens Popper" userId="6625310b-ffd5-488e-86d4-b5e2f688821b" providerId="ADAL" clId="{A007B19D-372F-413D-B909-BA95B9003C73}" dt="2021-07-09T11:19:23.804" v="2" actId="478"/>
            <ac:picMkLst>
              <pc:docMk/>
              <pc:sldMasterMk cId="4136780580" sldId="2147483660"/>
              <pc:sldLayoutMk cId="2457612995" sldId="2147483661"/>
              <ac:picMk id="3076" creationId="{7477449E-D88E-4277-9923-708F5A278C7E}"/>
            </ac:picMkLst>
          </pc:picChg>
        </pc:sldLayoutChg>
        <pc:sldLayoutChg chg="delSp modSp mod">
          <pc:chgData name="Jens Popper" userId="6625310b-ffd5-488e-86d4-b5e2f688821b" providerId="ADAL" clId="{A007B19D-372F-413D-B909-BA95B9003C73}" dt="2021-07-09T11:21:58.975" v="21" actId="20577"/>
          <pc:sldLayoutMkLst>
            <pc:docMk/>
            <pc:sldMasterMk cId="4136780580" sldId="2147483660"/>
            <pc:sldLayoutMk cId="1544262485" sldId="2147483672"/>
          </pc:sldLayoutMkLst>
          <pc:spChg chg="mod">
            <ac:chgData name="Jens Popper" userId="6625310b-ffd5-488e-86d4-b5e2f688821b" providerId="ADAL" clId="{A007B19D-372F-413D-B909-BA95B9003C73}" dt="2021-07-09T11:21:58.975" v="21" actId="20577"/>
            <ac:spMkLst>
              <pc:docMk/>
              <pc:sldMasterMk cId="4136780580" sldId="2147483660"/>
              <pc:sldLayoutMk cId="1544262485" sldId="2147483672"/>
              <ac:spMk id="5" creationId="{00000000-0000-0000-0000-000000000000}"/>
            </ac:spMkLst>
          </pc:spChg>
          <pc:picChg chg="del">
            <ac:chgData name="Jens Popper" userId="6625310b-ffd5-488e-86d4-b5e2f688821b" providerId="ADAL" clId="{A007B19D-372F-413D-B909-BA95B9003C73}" dt="2021-07-09T11:19:22.166" v="1" actId="478"/>
            <ac:picMkLst>
              <pc:docMk/>
              <pc:sldMasterMk cId="4136780580" sldId="2147483660"/>
              <pc:sldLayoutMk cId="1544262485" sldId="2147483672"/>
              <ac:picMk id="2052" creationId="{77C5212F-5992-427D-A144-6568DD41871B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 userDrawn="1"/>
        </p:nvSpPr>
        <p:spPr bwMode="auto">
          <a:xfrm>
            <a:off x="1131888" y="29208"/>
            <a:ext cx="6769100" cy="1484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CIRP ICME ‘21</a:t>
            </a:r>
            <a:endParaRPr lang="it-IT" sz="20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en-GB" sz="1600" b="1" baseline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GB" sz="1600" b="1" baseline="30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GB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CIRP International Conference on</a:t>
            </a:r>
            <a:endParaRPr lang="it-IT" sz="16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en-GB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NTELLIGENT</a:t>
            </a:r>
            <a:r>
              <a:rPr lang="en-GB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OMPUTATION</a:t>
            </a:r>
            <a:r>
              <a:rPr lang="en-GB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endParaRPr lang="it-IT" b="1" dirty="0">
              <a:solidFill>
                <a:srgbClr val="000066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80000"/>
              </a:lnSpc>
              <a:spcAft>
                <a:spcPct val="30000"/>
              </a:spcAft>
            </a:pPr>
            <a:r>
              <a:rPr lang="en-GB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GB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ANUFACTURING</a:t>
            </a:r>
            <a:r>
              <a:rPr lang="en-GB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NGINEERING</a:t>
            </a:r>
            <a:endParaRPr lang="it-IT" b="1" dirty="0">
              <a:solidFill>
                <a:srgbClr val="000066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en-GB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17 - 19 July 2021, Ischia, Naples, Italy</a:t>
            </a:r>
            <a:endParaRPr lang="en-GB" sz="16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 flipV="1">
            <a:off x="755577" y="1700212"/>
            <a:ext cx="7634362" cy="595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it-IT"/>
          </a:p>
        </p:txBody>
      </p:sp>
      <p:pic>
        <p:nvPicPr>
          <p:cNvPr id="8" name="Picture 6" descr="cir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4493" y="211770"/>
            <a:ext cx="1152525" cy="11191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4262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2124075" y="0"/>
            <a:ext cx="5472113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CIRP ICME ‘19</a:t>
            </a:r>
            <a:endParaRPr lang="it-IT" sz="14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en-GB" sz="1200" b="1" baseline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GB" sz="1200" b="1" baseline="30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GB" sz="1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CIRP International Conference on</a:t>
            </a:r>
            <a:endParaRPr lang="it-IT" sz="12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en-GB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NTELLIGENT</a:t>
            </a:r>
            <a:r>
              <a:rPr lang="en-GB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1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OMPUTATION IN</a:t>
            </a:r>
            <a:r>
              <a:rPr lang="it-IT" sz="1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GB" sz="1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ANUFACTURING </a:t>
            </a:r>
            <a:r>
              <a:rPr lang="en-GB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1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NGINEERING</a:t>
            </a:r>
            <a:endParaRPr lang="it-IT" sz="12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en-GB" sz="1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17 - 19 July 2019, Ischia, Naples, Italy</a:t>
            </a:r>
            <a:endParaRPr lang="en-GB" sz="12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8" name="Picture 9" descr="cir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3888" y="115888"/>
            <a:ext cx="720725" cy="700087"/>
          </a:xfrm>
          <a:prstGeom prst="rect">
            <a:avLst/>
          </a:prstGeom>
          <a:noFill/>
        </p:spPr>
      </p:pic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250825" y="993775"/>
            <a:ext cx="8713788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3"/>
          <p:cNvSpPr txBox="1">
            <a:spLocks/>
          </p:cNvSpPr>
          <p:nvPr userDrawn="1"/>
        </p:nvSpPr>
        <p:spPr>
          <a:xfrm>
            <a:off x="107950" y="6524625"/>
            <a:ext cx="2895600" cy="2603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u="sng" dirty="0">
                <a:solidFill>
                  <a:srgbClr val="000066"/>
                </a:solidFill>
                <a:latin typeface="Times" charset="0"/>
              </a:rPr>
              <a:t>Popper</a:t>
            </a:r>
            <a:r>
              <a:rPr lang="it-IT" sz="1400" dirty="0">
                <a:solidFill>
                  <a:srgbClr val="000066"/>
                </a:solidFill>
                <a:latin typeface="Times" charset="0"/>
              </a:rPr>
              <a:t>, </a:t>
            </a:r>
            <a:r>
              <a:rPr lang="it-IT" sz="1400" dirty="0" err="1">
                <a:solidFill>
                  <a:srgbClr val="000066"/>
                </a:solidFill>
                <a:latin typeface="Times" charset="0"/>
              </a:rPr>
              <a:t>Ruskowski</a:t>
            </a:r>
            <a:endParaRPr lang="it-IT" sz="1400" dirty="0">
              <a:solidFill>
                <a:srgbClr val="000066"/>
              </a:solidFill>
              <a:latin typeface="Times" charset="0"/>
            </a:endParaRPr>
          </a:p>
        </p:txBody>
      </p:sp>
      <p:sp>
        <p:nvSpPr>
          <p:cNvPr id="6" name="Line 6"/>
          <p:cNvSpPr>
            <a:spLocks noChangeShapeType="1"/>
          </p:cNvSpPr>
          <p:nvPr userDrawn="1"/>
        </p:nvSpPr>
        <p:spPr bwMode="auto">
          <a:xfrm>
            <a:off x="381000" y="6477000"/>
            <a:ext cx="4038600" cy="0"/>
          </a:xfrm>
          <a:prstGeom prst="line">
            <a:avLst/>
          </a:prstGeom>
          <a:noFill/>
          <a:ln w="9525">
            <a:solidFill>
              <a:srgbClr val="00256E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" name="Text Box 9"/>
          <p:cNvSpPr txBox="1">
            <a:spLocks noChangeArrowheads="1"/>
          </p:cNvSpPr>
          <p:nvPr userDrawn="1"/>
        </p:nvSpPr>
        <p:spPr bwMode="auto">
          <a:xfrm>
            <a:off x="3779838" y="6524625"/>
            <a:ext cx="5448300" cy="2539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050" b="1" i="1" dirty="0">
                <a:solidFill>
                  <a:srgbClr val="000066"/>
                </a:solidFill>
                <a:latin typeface="Times" charset="0"/>
              </a:rPr>
              <a:t>Using Multi-Agent Deep Reinforcement Learning For Flexible Job Shop Scheduling Problems</a:t>
            </a:r>
            <a:endParaRPr lang="it-IT" sz="1050" b="1" i="1" dirty="0">
              <a:solidFill>
                <a:srgbClr val="000066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612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 userDrawn="1"/>
        </p:nvSpPr>
        <p:spPr>
          <a:xfrm>
            <a:off x="2310446" y="2004565"/>
            <a:ext cx="4568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</a:t>
            </a:r>
            <a:r>
              <a:rPr lang="it-IT" sz="36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</a:t>
            </a:r>
            <a:r>
              <a:rPr lang="it-IT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30105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 userDrawn="1"/>
        </p:nvSpPr>
        <p:spPr bwMode="auto">
          <a:xfrm>
            <a:off x="1131888" y="29208"/>
            <a:ext cx="6769100" cy="1484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CIRP ICME ‘19</a:t>
            </a:r>
            <a:endParaRPr lang="it-IT" sz="20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en-GB" sz="1600" b="1" baseline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GB" sz="1600" b="1" baseline="30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GB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CIRP International Conference on</a:t>
            </a:r>
            <a:endParaRPr lang="it-IT" sz="16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en-GB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NTELLIGENT</a:t>
            </a:r>
            <a:r>
              <a:rPr lang="en-GB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OMPUTATION</a:t>
            </a:r>
            <a:r>
              <a:rPr lang="en-GB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endParaRPr lang="it-IT" b="1" dirty="0">
              <a:solidFill>
                <a:srgbClr val="000066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80000"/>
              </a:lnSpc>
              <a:spcAft>
                <a:spcPct val="30000"/>
              </a:spcAft>
            </a:pPr>
            <a:r>
              <a:rPr lang="en-GB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GB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ANUFACTURING</a:t>
            </a:r>
            <a:r>
              <a:rPr lang="en-GB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NGINEERING</a:t>
            </a:r>
            <a:endParaRPr lang="it-IT" b="1" dirty="0">
              <a:solidFill>
                <a:srgbClr val="000066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en-GB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17 - 19 July 2019, Ischia, Naples, Italy</a:t>
            </a:r>
            <a:endParaRPr lang="en-GB" sz="16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8" name="Picture 6" descr="cirp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4493" y="211770"/>
            <a:ext cx="1152525" cy="1119187"/>
          </a:xfrm>
          <a:prstGeom prst="rect">
            <a:avLst/>
          </a:prstGeom>
          <a:noFill/>
        </p:spPr>
      </p:pic>
      <p:sp>
        <p:nvSpPr>
          <p:cNvPr id="9" name="Line 9"/>
          <p:cNvSpPr>
            <a:spLocks noChangeShapeType="1"/>
          </p:cNvSpPr>
          <p:nvPr userDrawn="1"/>
        </p:nvSpPr>
        <p:spPr bwMode="auto">
          <a:xfrm flipV="1">
            <a:off x="755577" y="1700212"/>
            <a:ext cx="7634362" cy="595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678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3.wdp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13.jpeg"/><Relationship Id="rId1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9388" y="2492375"/>
            <a:ext cx="8674100" cy="4114800"/>
          </a:xfrm>
          <a:prstGeom prst="rect">
            <a:avLst/>
          </a:prstGeom>
          <a:solidFill>
            <a:schemeClr val="bg1"/>
          </a:solidFill>
          <a:ln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0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Multi-Agent Deep Reinforcement Learning For Flexible Job Shop Scheduling Problems</a:t>
            </a:r>
            <a:endParaRPr lang="en-US" sz="3000" b="1" dirty="0">
              <a:solidFill>
                <a:srgbClr val="000066"/>
              </a:solidFill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t-IT" sz="3000" b="1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24830" y="4783570"/>
            <a:ext cx="663069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2200" b="1" u="sng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Popper</a:t>
            </a:r>
            <a:r>
              <a:rPr lang="it-IT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Ruskowski</a:t>
            </a:r>
            <a:endParaRPr lang="it-IT" sz="20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DFKI</a:t>
            </a:r>
            <a:endParaRPr lang="it-IT" sz="20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943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2675C33-AB78-456C-99F9-A22BB55F0816}"/>
              </a:ext>
            </a:extLst>
          </p:cNvPr>
          <p:cNvSpPr txBox="1">
            <a:spLocks noChangeArrowheads="1"/>
          </p:cNvSpPr>
          <p:nvPr/>
        </p:nvSpPr>
        <p:spPr>
          <a:xfrm>
            <a:off x="179388" y="2492375"/>
            <a:ext cx="8674100" cy="4114800"/>
          </a:xfrm>
          <a:prstGeom prst="rect">
            <a:avLst/>
          </a:prstGeom>
          <a:solidFill>
            <a:schemeClr val="bg1"/>
          </a:solidFill>
          <a:ln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0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was it implemented?</a:t>
            </a:r>
          </a:p>
          <a:p>
            <a:pPr algn="ctr"/>
            <a:endParaRPr lang="en-US" sz="3000" b="1" dirty="0">
              <a:solidFill>
                <a:srgbClr val="000066"/>
              </a:solidFill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t-IT" sz="3000" b="1" dirty="0">
              <a:solidFill>
                <a:srgbClr val="000066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116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AE226609-30E5-49A9-A50E-A4866DD11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243138"/>
            <a:ext cx="820896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0500" indent="-190500" algn="just" eaLnBrk="0" hangingPunct="0">
              <a:buFont typeface="Times" charset="0"/>
              <a:buChar char="•"/>
            </a:pPr>
            <a:r>
              <a:rPr lang="de-DE" sz="1600" dirty="0">
                <a:solidFill>
                  <a:srgbClr val="000066"/>
                </a:solidFill>
                <a:latin typeface="Times New Roman" pitchFamily="18" charset="0"/>
              </a:rPr>
              <a:t>Hirschmann RSPE 35 TSN switch</a:t>
            </a:r>
          </a:p>
          <a:p>
            <a:pPr marL="190500" indent="-190500" algn="just" eaLnBrk="0" hangingPunct="0">
              <a:buFont typeface="Times" charset="0"/>
              <a:buChar char="•"/>
            </a:pPr>
            <a:endParaRPr lang="de-DE" sz="1600" dirty="0">
              <a:solidFill>
                <a:srgbClr val="000066"/>
              </a:solidFill>
              <a:latin typeface="Times New Roman" pitchFamily="18" charset="0"/>
            </a:endParaRPr>
          </a:p>
          <a:p>
            <a:pPr marL="190500" indent="-190500" algn="just" eaLnBrk="0" hangingPunct="0">
              <a:buFont typeface="Times" charset="0"/>
              <a:buChar char="•"/>
            </a:pPr>
            <a:r>
              <a:rPr lang="de-DE" sz="1600" dirty="0">
                <a:solidFill>
                  <a:srgbClr val="000066"/>
                </a:solidFill>
                <a:latin typeface="Times New Roman" pitchFamily="18" charset="0"/>
              </a:rPr>
              <a:t>Huawei Prototype Switch (</a:t>
            </a:r>
            <a:r>
              <a:rPr lang="de-DE" sz="1600" dirty="0" err="1">
                <a:solidFill>
                  <a:srgbClr val="000066"/>
                </a:solidFill>
                <a:latin typeface="Times New Roman" pitchFamily="18" charset="0"/>
              </a:rPr>
              <a:t>no</a:t>
            </a:r>
            <a:r>
              <a:rPr lang="de-DE" sz="16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de-DE" sz="1600" dirty="0" err="1">
                <a:solidFill>
                  <a:srgbClr val="000066"/>
                </a:solidFill>
                <a:latin typeface="Times New Roman" pitchFamily="18" charset="0"/>
              </a:rPr>
              <a:t>further</a:t>
            </a:r>
            <a:r>
              <a:rPr lang="de-DE" sz="16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de-DE" sz="1600" dirty="0" err="1">
                <a:solidFill>
                  <a:srgbClr val="000066"/>
                </a:solidFill>
                <a:latin typeface="Times New Roman" pitchFamily="18" charset="0"/>
              </a:rPr>
              <a:t>specification</a:t>
            </a:r>
            <a:r>
              <a:rPr lang="de-DE" sz="1600" dirty="0">
                <a:solidFill>
                  <a:srgbClr val="000066"/>
                </a:solidFill>
                <a:latin typeface="Times New Roman" pitchFamily="18" charset="0"/>
              </a:rPr>
              <a:t>)</a:t>
            </a:r>
          </a:p>
          <a:p>
            <a:pPr marL="190500" indent="-190500" algn="just" eaLnBrk="0" hangingPunct="0">
              <a:buFont typeface="Times" charset="0"/>
              <a:buChar char="•"/>
            </a:pPr>
            <a:endParaRPr lang="en-US" sz="1600" dirty="0">
              <a:solidFill>
                <a:srgbClr val="000066"/>
              </a:solidFill>
              <a:latin typeface="Times New Roman" pitchFamily="18" charset="0"/>
            </a:endParaRPr>
          </a:p>
          <a:p>
            <a:pPr marL="190500" indent="-190500" algn="just" eaLnBrk="0" hangingPunct="0">
              <a:buFont typeface="Times" charset="0"/>
              <a:buChar char="•"/>
            </a:pPr>
            <a:r>
              <a:rPr lang="de-DE" sz="1600" dirty="0">
                <a:solidFill>
                  <a:srgbClr val="000066"/>
                </a:solidFill>
                <a:latin typeface="Times New Roman" pitchFamily="18" charset="0"/>
              </a:rPr>
              <a:t>Cisco 6050 IP </a:t>
            </a:r>
            <a:r>
              <a:rPr lang="de-DE" sz="1600" dirty="0" err="1">
                <a:solidFill>
                  <a:srgbClr val="000066"/>
                </a:solidFill>
                <a:latin typeface="Times New Roman" pitchFamily="18" charset="0"/>
              </a:rPr>
              <a:t>camera</a:t>
            </a:r>
            <a:r>
              <a:rPr lang="de-DE" sz="16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</a:p>
          <a:p>
            <a:pPr marL="190500" indent="-190500" algn="just" eaLnBrk="0" hangingPunct="0">
              <a:buFont typeface="Times" charset="0"/>
              <a:buChar char="•"/>
            </a:pPr>
            <a:endParaRPr lang="en-US" sz="1600" dirty="0">
              <a:solidFill>
                <a:srgbClr val="000066"/>
              </a:solidFill>
              <a:latin typeface="Times New Roman" pitchFamily="18" charset="0"/>
            </a:endParaRPr>
          </a:p>
          <a:p>
            <a:pPr marL="190500" indent="-190500" algn="just" eaLnBrk="0" hangingPunct="0">
              <a:buFont typeface="Times" charset="0"/>
              <a:buChar char="•"/>
            </a:pPr>
            <a:r>
              <a:rPr lang="de-DE" sz="1600" dirty="0">
                <a:solidFill>
                  <a:srgbClr val="000066"/>
                </a:solidFill>
                <a:latin typeface="Times New Roman" pitchFamily="18" charset="0"/>
              </a:rPr>
              <a:t>NVIDIA </a:t>
            </a:r>
            <a:r>
              <a:rPr lang="de-DE" sz="1600" dirty="0" err="1">
                <a:solidFill>
                  <a:srgbClr val="000066"/>
                </a:solidFill>
                <a:latin typeface="Times New Roman" pitchFamily="18" charset="0"/>
              </a:rPr>
              <a:t>Jetson</a:t>
            </a:r>
            <a:r>
              <a:rPr lang="de-DE" sz="1600" dirty="0">
                <a:solidFill>
                  <a:srgbClr val="000066"/>
                </a:solidFill>
                <a:latin typeface="Times New Roman" pitchFamily="18" charset="0"/>
              </a:rPr>
              <a:t> TX2 </a:t>
            </a:r>
            <a:endParaRPr lang="en-US" sz="1600" dirty="0">
              <a:solidFill>
                <a:srgbClr val="000066"/>
              </a:solidFill>
              <a:latin typeface="Times New Roman" pitchFamily="18" charset="0"/>
            </a:endParaRPr>
          </a:p>
          <a:p>
            <a:pPr marL="190500" indent="-190500" algn="ctr" eaLnBrk="0" hangingPunct="0">
              <a:spcBef>
                <a:spcPct val="50000"/>
              </a:spcBef>
            </a:pPr>
            <a:endParaRPr lang="en-US" sz="1600" dirty="0">
              <a:solidFill>
                <a:srgbClr val="000066"/>
              </a:solidFill>
              <a:latin typeface="Times New Roman" pitchFamily="18" charset="0"/>
            </a:endParaRPr>
          </a:p>
          <a:p>
            <a:pPr marL="190500" indent="-190500" algn="just" eaLnBrk="0" hangingPunct="0">
              <a:buFont typeface="Times" charset="0"/>
              <a:buChar char="•"/>
            </a:pPr>
            <a:endParaRPr lang="en-US" sz="1600" dirty="0">
              <a:solidFill>
                <a:srgbClr val="000066"/>
              </a:solidFill>
              <a:latin typeface="Times New Roman" pitchFamily="18" charset="0"/>
            </a:endParaRPr>
          </a:p>
          <a:p>
            <a:pPr marL="190500" indent="-190500" algn="just" eaLnBrk="0" hangingPunct="0">
              <a:buFont typeface="Times" charset="0"/>
              <a:buChar char="•"/>
            </a:pPr>
            <a:endParaRPr lang="en-US" sz="16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571E05C9-C4FB-40E5-A867-98EF3E156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387475"/>
            <a:ext cx="78994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400" b="1" dirty="0" err="1">
                <a:solidFill>
                  <a:srgbClr val="000066"/>
                </a:solidFill>
                <a:latin typeface="Times" charset="0"/>
                <a:cs typeface="Times New Roman" pitchFamily="18" charset="0"/>
              </a:rPr>
              <a:t>Implemented</a:t>
            </a:r>
            <a:r>
              <a:rPr lang="de-DE" sz="2400" b="1" dirty="0">
                <a:solidFill>
                  <a:srgbClr val="000066"/>
                </a:solidFill>
                <a:latin typeface="Times" charset="0"/>
                <a:cs typeface="Times New Roman" pitchFamily="18" charset="0"/>
              </a:rPr>
              <a:t> Hardware &amp; </a:t>
            </a:r>
            <a:r>
              <a:rPr lang="de-DE" sz="2400" b="1" dirty="0" err="1">
                <a:solidFill>
                  <a:srgbClr val="000066"/>
                </a:solidFill>
                <a:latin typeface="Times" charset="0"/>
                <a:cs typeface="Times New Roman" pitchFamily="18" charset="0"/>
              </a:rPr>
              <a:t>Topology</a:t>
            </a:r>
            <a:endParaRPr lang="it-IT" sz="2400" b="1" dirty="0">
              <a:solidFill>
                <a:srgbClr val="000066"/>
              </a:solidFill>
              <a:latin typeface="Times" charset="0"/>
              <a:cs typeface="Times New Roman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582BD7F-AAEC-436A-9550-B2F8A6930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243" y="4224819"/>
            <a:ext cx="4321514" cy="217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69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571E05C9-C4FB-40E5-A867-98EF3E156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387475"/>
            <a:ext cx="78994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400" b="1" dirty="0" err="1">
                <a:solidFill>
                  <a:srgbClr val="000066"/>
                </a:solidFill>
                <a:latin typeface="Times" charset="0"/>
                <a:cs typeface="Times New Roman" pitchFamily="18" charset="0"/>
              </a:rPr>
              <a:t>Utilized</a:t>
            </a:r>
            <a:r>
              <a:rPr lang="de-DE" sz="2400" b="1" dirty="0">
                <a:solidFill>
                  <a:srgbClr val="000066"/>
                </a:solidFill>
                <a:latin typeface="Times" charset="0"/>
                <a:cs typeface="Times New Roman" pitchFamily="18" charset="0"/>
              </a:rPr>
              <a:t> Deep Learning </a:t>
            </a:r>
            <a:r>
              <a:rPr lang="de-DE" sz="2400" b="1" dirty="0" err="1">
                <a:solidFill>
                  <a:srgbClr val="000066"/>
                </a:solidFill>
                <a:latin typeface="Times" charset="0"/>
                <a:cs typeface="Times New Roman" pitchFamily="18" charset="0"/>
              </a:rPr>
              <a:t>architecture</a:t>
            </a:r>
            <a:endParaRPr lang="it-IT" sz="2400" b="1" dirty="0">
              <a:solidFill>
                <a:srgbClr val="000066"/>
              </a:solidFill>
              <a:latin typeface="Times" charset="0"/>
              <a:cs typeface="Times New Roman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1FAAC90-FD50-4E50-9A9D-CB2A6BAFB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456" y="2219713"/>
            <a:ext cx="6305199" cy="214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EDFA7177-CA12-4B52-8E43-EA9FE3499639}"/>
              </a:ext>
            </a:extLst>
          </p:cNvPr>
          <p:cNvSpPr/>
          <p:nvPr/>
        </p:nvSpPr>
        <p:spPr>
          <a:xfrm>
            <a:off x="1075176" y="4363590"/>
            <a:ext cx="7120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ResNet-50 Feature Pyramid Network shared box predictor with focal loss </a:t>
            </a:r>
            <a:endParaRPr lang="de-DE" dirty="0"/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A63BA18D-3BBE-4A69-B702-9C4038760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23" y="4901306"/>
            <a:ext cx="762832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90500" indent="-190500" algn="just" eaLnBrk="0" hangingPunct="0">
              <a:buFont typeface="Times" charset="0"/>
              <a:buChar char="•"/>
            </a:pPr>
            <a:r>
              <a:rPr lang="en-US" sz="1600" dirty="0">
                <a:solidFill>
                  <a:srgbClr val="000066"/>
                </a:solidFill>
                <a:latin typeface="Times New Roman" pitchFamily="18" charset="0"/>
              </a:rPr>
              <a:t>Pre-Trained the COCO14 (Common Objects in Context) dataset over 50,000 steps </a:t>
            </a:r>
          </a:p>
          <a:p>
            <a:pPr marL="190500" indent="-190500" algn="just" eaLnBrk="0" hangingPunct="0">
              <a:buFont typeface="Times" charset="0"/>
              <a:buChar char="•"/>
            </a:pPr>
            <a:r>
              <a:rPr lang="en-US" sz="1600" dirty="0">
                <a:solidFill>
                  <a:srgbClr val="000066"/>
                </a:solidFill>
                <a:latin typeface="Times New Roman" pitchFamily="18" charset="0"/>
              </a:rPr>
              <a:t>Trained over 100 pictures of the objects to be detected</a:t>
            </a:r>
          </a:p>
          <a:p>
            <a:pPr marL="190500" indent="-190500" algn="just" eaLnBrk="0" hangingPunct="0">
              <a:buFont typeface="Times" charset="0"/>
              <a:buChar char="•"/>
            </a:pPr>
            <a:r>
              <a:rPr lang="en-US" sz="1600" dirty="0">
                <a:solidFill>
                  <a:srgbClr val="000066"/>
                </a:solidFill>
                <a:latin typeface="Times New Roman" pitchFamily="18" charset="0"/>
              </a:rPr>
              <a:t>Inference on the Nvidia Jetson TX2</a:t>
            </a:r>
          </a:p>
          <a:p>
            <a:pPr marL="190500" indent="-190500" algn="ctr" eaLnBrk="0" hangingPunct="0">
              <a:spcBef>
                <a:spcPct val="50000"/>
              </a:spcBef>
            </a:pPr>
            <a:endParaRPr lang="en-US" sz="1600" dirty="0">
              <a:solidFill>
                <a:srgbClr val="000066"/>
              </a:solidFill>
              <a:latin typeface="Times New Roman" pitchFamily="18" charset="0"/>
            </a:endParaRPr>
          </a:p>
          <a:p>
            <a:pPr marL="190500" indent="-190500" algn="just" eaLnBrk="0" hangingPunct="0">
              <a:buFont typeface="Times" charset="0"/>
              <a:buChar char="•"/>
            </a:pPr>
            <a:endParaRPr lang="en-US" sz="1600" dirty="0">
              <a:solidFill>
                <a:srgbClr val="000066"/>
              </a:solidFill>
              <a:latin typeface="Times New Roman" pitchFamily="18" charset="0"/>
            </a:endParaRPr>
          </a:p>
          <a:p>
            <a:pPr marL="190500" indent="-190500" algn="just" eaLnBrk="0" hangingPunct="0">
              <a:buFont typeface="Times" charset="0"/>
              <a:buChar char="•"/>
            </a:pPr>
            <a:endParaRPr lang="en-US" sz="1600" dirty="0">
              <a:solidFill>
                <a:srgbClr val="00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86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571E05C9-C4FB-40E5-A867-98EF3E156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387475"/>
            <a:ext cx="78994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400" b="1" dirty="0">
                <a:solidFill>
                  <a:srgbClr val="000066"/>
                </a:solidFill>
                <a:latin typeface="Times" charset="0"/>
                <a:cs typeface="Times New Roman" pitchFamily="18" charset="0"/>
              </a:rPr>
              <a:t>TSN </a:t>
            </a:r>
            <a:r>
              <a:rPr lang="de-DE" sz="2400" b="1" dirty="0" err="1">
                <a:solidFill>
                  <a:srgbClr val="000066"/>
                </a:solidFill>
                <a:latin typeface="Times" charset="0"/>
                <a:cs typeface="Times New Roman" pitchFamily="18" charset="0"/>
              </a:rPr>
              <a:t>Configured</a:t>
            </a:r>
            <a:r>
              <a:rPr lang="de-DE" sz="2400" b="1" dirty="0">
                <a:solidFill>
                  <a:srgbClr val="000066"/>
                </a:solidFill>
                <a:latin typeface="Times" charset="0"/>
                <a:cs typeface="Times New Roman" pitchFamily="18" charset="0"/>
              </a:rPr>
              <a:t> </a:t>
            </a:r>
            <a:r>
              <a:rPr lang="de-DE" sz="2400" b="1" dirty="0" err="1">
                <a:solidFill>
                  <a:srgbClr val="000066"/>
                </a:solidFill>
                <a:latin typeface="Times" charset="0"/>
                <a:cs typeface="Times New Roman" pitchFamily="18" charset="0"/>
              </a:rPr>
              <a:t>gate</a:t>
            </a:r>
            <a:r>
              <a:rPr lang="de-DE" sz="2400" b="1" dirty="0">
                <a:solidFill>
                  <a:srgbClr val="000066"/>
                </a:solidFill>
                <a:latin typeface="Times" charset="0"/>
                <a:cs typeface="Times New Roman" pitchFamily="18" charset="0"/>
              </a:rPr>
              <a:t> </a:t>
            </a:r>
            <a:r>
              <a:rPr lang="de-DE" sz="2400" b="1" dirty="0" err="1">
                <a:solidFill>
                  <a:srgbClr val="000066"/>
                </a:solidFill>
                <a:latin typeface="Times" charset="0"/>
                <a:cs typeface="Times New Roman" pitchFamily="18" charset="0"/>
              </a:rPr>
              <a:t>control</a:t>
            </a:r>
            <a:r>
              <a:rPr lang="de-DE" sz="2400" b="1" dirty="0">
                <a:solidFill>
                  <a:srgbClr val="000066"/>
                </a:solidFill>
                <a:latin typeface="Times" charset="0"/>
                <a:cs typeface="Times New Roman" pitchFamily="18" charset="0"/>
              </a:rPr>
              <a:t> </a:t>
            </a:r>
            <a:r>
              <a:rPr lang="de-DE" sz="2400" b="1" dirty="0" err="1">
                <a:solidFill>
                  <a:srgbClr val="000066"/>
                </a:solidFill>
                <a:latin typeface="Times" charset="0"/>
                <a:cs typeface="Times New Roman" pitchFamily="18" charset="0"/>
              </a:rPr>
              <a:t>list</a:t>
            </a:r>
            <a:endParaRPr lang="it-IT" sz="2400" b="1" dirty="0">
              <a:solidFill>
                <a:srgbClr val="000066"/>
              </a:solidFill>
              <a:latin typeface="Times" charset="0"/>
              <a:cs typeface="Times New Roman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BDD76BF-1275-42A2-9370-7A2BFA7AE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34" y="2089700"/>
            <a:ext cx="7748644" cy="185262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0E929974-1EC5-4B6D-8FC4-1846D282AE08}"/>
              </a:ext>
            </a:extLst>
          </p:cNvPr>
          <p:cNvSpPr/>
          <p:nvPr/>
        </p:nvSpPr>
        <p:spPr>
          <a:xfrm>
            <a:off x="774222" y="3932591"/>
            <a:ext cx="7120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Gate control list for IEEE802.1Qbv </a:t>
            </a:r>
            <a:endParaRPr lang="de-DE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798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A706E25-6AA9-4867-B50F-801890291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7487"/>
            <a:ext cx="9144000" cy="480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30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2675C33-AB78-456C-99F9-A22BB55F0816}"/>
              </a:ext>
            </a:extLst>
          </p:cNvPr>
          <p:cNvSpPr txBox="1">
            <a:spLocks noChangeArrowheads="1"/>
          </p:cNvSpPr>
          <p:nvPr/>
        </p:nvSpPr>
        <p:spPr>
          <a:xfrm>
            <a:off x="179388" y="2492375"/>
            <a:ext cx="8674100" cy="4114800"/>
          </a:xfrm>
          <a:prstGeom prst="rect">
            <a:avLst/>
          </a:prstGeom>
          <a:solidFill>
            <a:schemeClr val="bg1"/>
          </a:solidFill>
          <a:ln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0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Lessons learned</a:t>
            </a:r>
          </a:p>
          <a:p>
            <a:pPr algn="ctr"/>
            <a:endParaRPr lang="en-US" sz="3000" b="1" dirty="0">
              <a:solidFill>
                <a:srgbClr val="000066"/>
              </a:solidFill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t-IT" sz="3000" b="1" dirty="0">
              <a:solidFill>
                <a:srgbClr val="000066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785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3DFA6B0C-EB45-40D9-98B1-F1107D3E7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16" y="1920204"/>
            <a:ext cx="7335567" cy="314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09F25DDD-C8A6-4F4E-A629-6401E58AF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387475"/>
            <a:ext cx="78994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400" b="1" dirty="0">
                <a:solidFill>
                  <a:srgbClr val="000066"/>
                </a:solidFill>
                <a:latin typeface="Times" charset="0"/>
                <a:cs typeface="Times New Roman" pitchFamily="18" charset="0"/>
              </a:rPr>
              <a:t>FPN-CNN </a:t>
            </a:r>
            <a:r>
              <a:rPr lang="de-DE" sz="2400" b="1" dirty="0" err="1">
                <a:solidFill>
                  <a:srgbClr val="000066"/>
                </a:solidFill>
                <a:latin typeface="Times" charset="0"/>
                <a:cs typeface="Times New Roman" pitchFamily="18" charset="0"/>
              </a:rPr>
              <a:t>implementation</a:t>
            </a:r>
            <a:endParaRPr lang="it-IT" sz="2400" b="1" dirty="0">
              <a:solidFill>
                <a:srgbClr val="000066"/>
              </a:solidFill>
              <a:latin typeface="Times" charset="0"/>
              <a:cs typeface="Times New Roman" pitchFamily="18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06FAD014-21BA-4030-8ADB-D5ADE2E2F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536" y="5222318"/>
            <a:ext cx="762832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90500" indent="-190500" algn="just" eaLnBrk="0" hangingPunct="0">
              <a:buFont typeface="Times" charset="0"/>
              <a:buChar char="•"/>
            </a:pPr>
            <a:r>
              <a:rPr lang="en-US" sz="1600" dirty="0">
                <a:solidFill>
                  <a:srgbClr val="000066"/>
                </a:solidFill>
                <a:latin typeface="Times New Roman" pitchFamily="18" charset="0"/>
              </a:rPr>
              <a:t>Satisfied requirements of high flexibility</a:t>
            </a:r>
          </a:p>
          <a:p>
            <a:pPr marL="190500" indent="-190500" algn="just" eaLnBrk="0" hangingPunct="0">
              <a:buFont typeface="Times" charset="0"/>
              <a:buChar char="•"/>
            </a:pPr>
            <a:r>
              <a:rPr lang="en-US" sz="1600" dirty="0">
                <a:solidFill>
                  <a:srgbClr val="000066"/>
                </a:solidFill>
                <a:latin typeface="Times New Roman" pitchFamily="18" charset="0"/>
              </a:rPr>
              <a:t>Able to handle camera distortions (see fisheye-lenses above)</a:t>
            </a:r>
          </a:p>
          <a:p>
            <a:pPr marL="190500" indent="-190500" algn="just" eaLnBrk="0" hangingPunct="0">
              <a:buFont typeface="Times" charset="0"/>
              <a:buChar char="•"/>
            </a:pPr>
            <a:r>
              <a:rPr lang="en-US" sz="1600" dirty="0">
                <a:solidFill>
                  <a:srgbClr val="000066"/>
                </a:solidFill>
                <a:latin typeface="Times New Roman" pitchFamily="18" charset="0"/>
              </a:rPr>
              <a:t>Easy to train and deploy, even for non-experts</a:t>
            </a:r>
          </a:p>
          <a:p>
            <a:pPr marL="190500" indent="-190500" algn="ctr" eaLnBrk="0" hangingPunct="0">
              <a:spcBef>
                <a:spcPct val="50000"/>
              </a:spcBef>
            </a:pPr>
            <a:endParaRPr lang="en-US" sz="1600" dirty="0">
              <a:solidFill>
                <a:srgbClr val="000066"/>
              </a:solidFill>
              <a:latin typeface="Times New Roman" pitchFamily="18" charset="0"/>
            </a:endParaRPr>
          </a:p>
          <a:p>
            <a:pPr marL="190500" indent="-190500" algn="just" eaLnBrk="0" hangingPunct="0">
              <a:buFont typeface="Times" charset="0"/>
              <a:buChar char="•"/>
            </a:pPr>
            <a:endParaRPr lang="en-US" sz="1600" dirty="0">
              <a:solidFill>
                <a:srgbClr val="000066"/>
              </a:solidFill>
              <a:latin typeface="Times New Roman" pitchFamily="18" charset="0"/>
            </a:endParaRPr>
          </a:p>
          <a:p>
            <a:pPr marL="190500" indent="-190500" algn="just" eaLnBrk="0" hangingPunct="0">
              <a:buFont typeface="Times" charset="0"/>
              <a:buChar char="•"/>
            </a:pPr>
            <a:endParaRPr lang="en-US" sz="1600" dirty="0">
              <a:solidFill>
                <a:srgbClr val="00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34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09F25DDD-C8A6-4F4E-A629-6401E58AF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387475"/>
            <a:ext cx="78994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400" b="1" dirty="0">
                <a:solidFill>
                  <a:srgbClr val="000066"/>
                </a:solidFill>
                <a:latin typeface="Times" charset="0"/>
                <a:cs typeface="Times New Roman" pitchFamily="18" charset="0"/>
              </a:rPr>
              <a:t>TSN </a:t>
            </a:r>
            <a:r>
              <a:rPr lang="de-DE" sz="2400" b="1" dirty="0" err="1">
                <a:solidFill>
                  <a:srgbClr val="000066"/>
                </a:solidFill>
                <a:latin typeface="Times" charset="0"/>
                <a:cs typeface="Times New Roman" pitchFamily="18" charset="0"/>
              </a:rPr>
              <a:t>lessons</a:t>
            </a:r>
            <a:r>
              <a:rPr lang="de-DE" sz="2400" b="1" dirty="0">
                <a:solidFill>
                  <a:srgbClr val="000066"/>
                </a:solidFill>
                <a:latin typeface="Times" charset="0"/>
                <a:cs typeface="Times New Roman" pitchFamily="18" charset="0"/>
              </a:rPr>
              <a:t> </a:t>
            </a:r>
            <a:r>
              <a:rPr lang="de-DE" sz="2400" b="1" dirty="0" err="1">
                <a:solidFill>
                  <a:srgbClr val="000066"/>
                </a:solidFill>
                <a:latin typeface="Times" charset="0"/>
                <a:cs typeface="Times New Roman" pitchFamily="18" charset="0"/>
              </a:rPr>
              <a:t>learned</a:t>
            </a:r>
            <a:endParaRPr lang="it-IT" sz="2400" b="1" dirty="0">
              <a:solidFill>
                <a:srgbClr val="000066"/>
              </a:solidFill>
              <a:latin typeface="Times" charset="0"/>
              <a:cs typeface="Times New Roman" pitchFamily="18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06FAD014-21BA-4030-8ADB-D5ADE2E2F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026782"/>
            <a:ext cx="76283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90500" indent="-190500" algn="just" eaLnBrk="0" hangingPunct="0">
              <a:buFont typeface="Times" charset="0"/>
              <a:buChar char="•"/>
            </a:pPr>
            <a:r>
              <a:rPr lang="en-US" sz="1600" dirty="0">
                <a:solidFill>
                  <a:srgbClr val="000066"/>
                </a:solidFill>
                <a:latin typeface="Times New Roman" pitchFamily="18" charset="0"/>
              </a:rPr>
              <a:t>TSN was able the guarantee determinism in network latency required for quality control</a:t>
            </a:r>
          </a:p>
          <a:p>
            <a:pPr marL="190500" indent="-190500" algn="just" eaLnBrk="0" hangingPunct="0">
              <a:buFont typeface="Times" charset="0"/>
              <a:buChar char="•"/>
            </a:pPr>
            <a:endParaRPr lang="en-US" sz="1600" dirty="0">
              <a:solidFill>
                <a:srgbClr val="000066"/>
              </a:solidFill>
              <a:latin typeface="Times New Roman" pitchFamily="18" charset="0"/>
            </a:endParaRPr>
          </a:p>
          <a:p>
            <a:pPr marL="190500" indent="-190500" algn="just" eaLnBrk="0" hangingPunct="0">
              <a:buFont typeface="Times" charset="0"/>
              <a:buChar char="•"/>
            </a:pPr>
            <a:r>
              <a:rPr lang="en-US" sz="1600" dirty="0">
                <a:solidFill>
                  <a:srgbClr val="000066"/>
                </a:solidFill>
                <a:latin typeface="Times New Roman" pitchFamily="18" charset="0"/>
              </a:rPr>
              <a:t>Manual configuration of the network error prone</a:t>
            </a:r>
          </a:p>
          <a:p>
            <a:pPr marL="190500" indent="-190500" algn="just" eaLnBrk="0" hangingPunct="0">
              <a:buFont typeface="Times" charset="0"/>
              <a:buChar char="•"/>
            </a:pPr>
            <a:endParaRPr lang="en-US" sz="1600" dirty="0">
              <a:solidFill>
                <a:srgbClr val="000066"/>
              </a:solidFill>
              <a:latin typeface="Times New Roman" pitchFamily="18" charset="0"/>
            </a:endParaRPr>
          </a:p>
          <a:p>
            <a:pPr marL="190500" indent="-190500" algn="just" eaLnBrk="0" hangingPunct="0">
              <a:buFont typeface="Times" charset="0"/>
              <a:buChar char="•"/>
            </a:pPr>
            <a:r>
              <a:rPr lang="en-US" sz="1600" dirty="0">
                <a:solidFill>
                  <a:srgbClr val="000066"/>
                </a:solidFill>
                <a:latin typeface="Times New Roman" pitchFamily="18" charset="0"/>
              </a:rPr>
              <a:t>Highly believe that automatic schedulers via a central network controller is a requirement for practical implementation in future manufacturing plants</a:t>
            </a:r>
          </a:p>
          <a:p>
            <a:pPr marL="190500" indent="-190500" algn="just" eaLnBrk="0" hangingPunct="0">
              <a:buFont typeface="Times" charset="0"/>
              <a:buChar char="•"/>
            </a:pPr>
            <a:endParaRPr lang="en-US" sz="1600" dirty="0">
              <a:solidFill>
                <a:srgbClr val="000066"/>
              </a:solidFill>
              <a:latin typeface="Times New Roman" pitchFamily="18" charset="0"/>
            </a:endParaRPr>
          </a:p>
          <a:p>
            <a:pPr marL="190500" indent="-190500" algn="just" eaLnBrk="0" hangingPunct="0">
              <a:buFont typeface="Times" charset="0"/>
              <a:buChar char="•"/>
            </a:pPr>
            <a:endParaRPr lang="en-US" sz="1600" dirty="0">
              <a:solidFill>
                <a:srgbClr val="00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11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38742" y="2826327"/>
            <a:ext cx="8674100" cy="3753568"/>
          </a:xfrm>
          <a:prstGeom prst="rect">
            <a:avLst/>
          </a:prstGeom>
          <a:solidFill>
            <a:schemeClr val="bg1"/>
          </a:solidFill>
          <a:ln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endParaRPr lang="en-US" b="1" kern="0" dirty="0">
              <a:solidFill>
                <a:srgbClr val="000066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Enabling reliable Visual Quality Control in Smart Factories through TSN </a:t>
            </a:r>
          </a:p>
          <a:p>
            <a:pPr algn="ctr"/>
            <a:endParaRPr lang="en-US" sz="3000" b="1" kern="0" dirty="0">
              <a:solidFill>
                <a:srgbClr val="000066"/>
              </a:solidFill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it-IT" sz="3000" b="1" kern="0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303984" y="4779670"/>
            <a:ext cx="4343625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sz="2000" b="1" u="sng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Popper</a:t>
            </a:r>
            <a:r>
              <a:rPr lang="it-IT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jens.popper@smartfactory.de</a:t>
            </a:r>
          </a:p>
          <a:p>
            <a:pPr algn="ctr"/>
            <a:r>
              <a:rPr lang="it-IT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Harms, carsten.harms@dfki.de</a:t>
            </a:r>
          </a:p>
          <a:p>
            <a:pPr algn="ctr"/>
            <a:endParaRPr lang="it-IT" sz="20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DFKI SmartFactory</a:t>
            </a:r>
            <a:endParaRPr lang="it-IT" sz="16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393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85800" y="1387475"/>
            <a:ext cx="7899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400" b="1" dirty="0">
                <a:solidFill>
                  <a:srgbClr val="000066"/>
                </a:solidFill>
                <a:latin typeface="Times" charset="0"/>
                <a:cs typeface="Times New Roman" pitchFamily="18" charset="0"/>
              </a:rPr>
              <a:t>Content</a:t>
            </a:r>
            <a:endParaRPr lang="it-IT" sz="2400" b="1" dirty="0">
              <a:solidFill>
                <a:srgbClr val="000066"/>
              </a:solidFill>
              <a:latin typeface="Times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676400" y="20574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endParaRPr lang="it-IT" sz="1400">
              <a:solidFill>
                <a:srgbClr val="000066"/>
              </a:solidFill>
              <a:latin typeface="Times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68313" y="2243138"/>
            <a:ext cx="8208962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0500" indent="-190500" algn="just" eaLnBrk="0" hangingPunct="0">
              <a:buFont typeface="Times" charset="0"/>
              <a:buChar char="•"/>
            </a:pPr>
            <a:r>
              <a:rPr lang="en-US" sz="1600" dirty="0">
                <a:solidFill>
                  <a:srgbClr val="000066"/>
                </a:solidFill>
                <a:latin typeface="Times New Roman" pitchFamily="18" charset="0"/>
              </a:rPr>
              <a:t>What is the SmartFactory?</a:t>
            </a:r>
          </a:p>
          <a:p>
            <a:pPr marL="190500" indent="-190500" algn="just" eaLnBrk="0" hangingPunct="0">
              <a:buFont typeface="Times" charset="0"/>
              <a:buChar char="•"/>
            </a:pPr>
            <a:endParaRPr lang="en-US" sz="1600" dirty="0">
              <a:solidFill>
                <a:srgbClr val="000066"/>
              </a:solidFill>
              <a:latin typeface="Times New Roman" pitchFamily="18" charset="0"/>
            </a:endParaRPr>
          </a:p>
          <a:p>
            <a:pPr marL="190500" indent="-190500" algn="just" eaLnBrk="0" hangingPunct="0">
              <a:buFont typeface="Times" charset="0"/>
              <a:buChar char="•"/>
            </a:pPr>
            <a:r>
              <a:rPr lang="en-US" sz="1600" dirty="0">
                <a:solidFill>
                  <a:srgbClr val="000066"/>
                </a:solidFill>
                <a:latin typeface="Times New Roman" pitchFamily="18" charset="0"/>
              </a:rPr>
              <a:t>Why deep learning based visual quality control?</a:t>
            </a:r>
          </a:p>
          <a:p>
            <a:pPr marL="190500" indent="-190500" algn="just" eaLnBrk="0" hangingPunct="0">
              <a:buFont typeface="Times" charset="0"/>
              <a:buChar char="•"/>
            </a:pPr>
            <a:endParaRPr lang="en-US" sz="1600" dirty="0">
              <a:solidFill>
                <a:srgbClr val="000066"/>
              </a:solidFill>
              <a:latin typeface="Times New Roman" pitchFamily="18" charset="0"/>
            </a:endParaRPr>
          </a:p>
          <a:p>
            <a:pPr marL="190500" indent="-190500" algn="just" eaLnBrk="0" hangingPunct="0">
              <a:buFont typeface="Times" charset="0"/>
              <a:buChar char="•"/>
            </a:pPr>
            <a:r>
              <a:rPr lang="en-US" sz="1600" dirty="0">
                <a:solidFill>
                  <a:srgbClr val="000066"/>
                </a:solidFill>
                <a:latin typeface="Times New Roman" pitchFamily="18" charset="0"/>
              </a:rPr>
              <a:t>How was it implemented?</a:t>
            </a:r>
          </a:p>
          <a:p>
            <a:pPr marL="190500" indent="-190500" algn="just" eaLnBrk="0" hangingPunct="0">
              <a:buFont typeface="Times" charset="0"/>
              <a:buNone/>
            </a:pPr>
            <a:endParaRPr lang="en-US" sz="1600" dirty="0">
              <a:solidFill>
                <a:srgbClr val="000066"/>
              </a:solidFill>
              <a:latin typeface="Times New Roman" pitchFamily="18" charset="0"/>
            </a:endParaRPr>
          </a:p>
          <a:p>
            <a:pPr marL="190500" indent="-190500" algn="just" eaLnBrk="0" hangingPunct="0">
              <a:buFont typeface="Times" charset="0"/>
              <a:buChar char="•"/>
            </a:pPr>
            <a:r>
              <a:rPr lang="en-US" sz="1600" dirty="0">
                <a:solidFill>
                  <a:srgbClr val="000066"/>
                </a:solidFill>
                <a:latin typeface="Times New Roman" pitchFamily="18" charset="0"/>
              </a:rPr>
              <a:t>What are the lessons learned?</a:t>
            </a:r>
          </a:p>
          <a:p>
            <a:pPr marL="190500" indent="-190500" algn="just" eaLnBrk="0" hangingPunct="0">
              <a:buFont typeface="Times" charset="0"/>
              <a:buChar char="•"/>
            </a:pPr>
            <a:endParaRPr lang="en-US" sz="1600" dirty="0">
              <a:solidFill>
                <a:srgbClr val="000066"/>
              </a:solidFill>
              <a:latin typeface="Times New Roman" pitchFamily="18" charset="0"/>
            </a:endParaRPr>
          </a:p>
          <a:p>
            <a:pPr marL="190500" indent="-190500" algn="ctr" eaLnBrk="0" hangingPunct="0">
              <a:spcBef>
                <a:spcPct val="50000"/>
              </a:spcBef>
            </a:pPr>
            <a:endParaRPr lang="en-US" sz="1600" dirty="0">
              <a:solidFill>
                <a:srgbClr val="000066"/>
              </a:solidFill>
              <a:latin typeface="Times New Roman" pitchFamily="18" charset="0"/>
            </a:endParaRPr>
          </a:p>
          <a:p>
            <a:pPr marL="190500" indent="-190500" algn="just" eaLnBrk="0" hangingPunct="0">
              <a:buFont typeface="Times" charset="0"/>
              <a:buChar char="•"/>
            </a:pPr>
            <a:endParaRPr lang="en-US" sz="1600" dirty="0">
              <a:solidFill>
                <a:srgbClr val="000066"/>
              </a:solidFill>
              <a:latin typeface="Times New Roman" pitchFamily="18" charset="0"/>
            </a:endParaRPr>
          </a:p>
          <a:p>
            <a:pPr marL="190500" indent="-190500" algn="just" eaLnBrk="0" hangingPunct="0">
              <a:buFont typeface="Times" charset="0"/>
              <a:buChar char="•"/>
            </a:pPr>
            <a:endParaRPr lang="en-US" sz="1600" dirty="0">
              <a:solidFill>
                <a:srgbClr val="00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51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2675C33-AB78-456C-99F9-A22BB55F0816}"/>
              </a:ext>
            </a:extLst>
          </p:cNvPr>
          <p:cNvSpPr txBox="1">
            <a:spLocks noChangeArrowheads="1"/>
          </p:cNvSpPr>
          <p:nvPr/>
        </p:nvSpPr>
        <p:spPr>
          <a:xfrm>
            <a:off x="179388" y="2492375"/>
            <a:ext cx="8674100" cy="4114800"/>
          </a:xfrm>
          <a:prstGeom prst="rect">
            <a:avLst/>
          </a:prstGeom>
          <a:solidFill>
            <a:schemeClr val="bg1"/>
          </a:solidFill>
          <a:ln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0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SmartFactory?</a:t>
            </a:r>
          </a:p>
          <a:p>
            <a:pPr algn="ctr"/>
            <a:endParaRPr lang="en-US" sz="3000" b="1" dirty="0">
              <a:solidFill>
                <a:srgbClr val="000066"/>
              </a:solidFill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t-IT" sz="3000" b="1" dirty="0">
              <a:solidFill>
                <a:srgbClr val="000066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739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leichschenkliges Dreieck 1">
            <a:extLst>
              <a:ext uri="{FF2B5EF4-FFF2-40B4-BE49-F238E27FC236}">
                <a16:creationId xmlns:a16="http://schemas.microsoft.com/office/drawing/2014/main" id="{3AD66B95-B6DF-466F-82CD-9737E7675CD1}"/>
              </a:ext>
            </a:extLst>
          </p:cNvPr>
          <p:cNvSpPr/>
          <p:nvPr/>
        </p:nvSpPr>
        <p:spPr>
          <a:xfrm>
            <a:off x="197379" y="1845370"/>
            <a:ext cx="8795804" cy="2100078"/>
          </a:xfrm>
          <a:prstGeom prst="triangle">
            <a:avLst>
              <a:gd name="adj" fmla="val 10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400"/>
          </a:p>
        </p:txBody>
      </p:sp>
      <p:sp>
        <p:nvSpPr>
          <p:cNvPr id="3" name="Pfeil: Fünfeck 2">
            <a:extLst>
              <a:ext uri="{FF2B5EF4-FFF2-40B4-BE49-F238E27FC236}">
                <a16:creationId xmlns:a16="http://schemas.microsoft.com/office/drawing/2014/main" id="{E5025A5A-F42F-44B2-847D-241237B2A715}"/>
              </a:ext>
            </a:extLst>
          </p:cNvPr>
          <p:cNvSpPr/>
          <p:nvPr/>
        </p:nvSpPr>
        <p:spPr>
          <a:xfrm>
            <a:off x="287722" y="3945448"/>
            <a:ext cx="4176406" cy="540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2004 - 2014</a:t>
            </a:r>
          </a:p>
        </p:txBody>
      </p:sp>
      <p:sp>
        <p:nvSpPr>
          <p:cNvPr id="4" name="Pfeil: Chevron 3">
            <a:extLst>
              <a:ext uri="{FF2B5EF4-FFF2-40B4-BE49-F238E27FC236}">
                <a16:creationId xmlns:a16="http://schemas.microsoft.com/office/drawing/2014/main" id="{58DDD3BA-6940-4BFA-887E-146A0075FB6E}"/>
              </a:ext>
            </a:extLst>
          </p:cNvPr>
          <p:cNvSpPr/>
          <p:nvPr/>
        </p:nvSpPr>
        <p:spPr>
          <a:xfrm>
            <a:off x="4258853" y="3945448"/>
            <a:ext cx="4734328" cy="540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2014 - 2019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382A3B7-BD77-48A1-9166-80BCF587DE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22" y="4645677"/>
            <a:ext cx="2453964" cy="163597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6E98CC8-6741-4FBE-A0A1-CB615333E2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450" y="4655985"/>
            <a:ext cx="2421545" cy="161536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AE1DC8D-172C-4C9C-BFE7-308B00C6F7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" t="7444" r="778" b="17598"/>
          <a:stretch/>
        </p:blipFill>
        <p:spPr>
          <a:xfrm>
            <a:off x="5717619" y="4696962"/>
            <a:ext cx="3212768" cy="1635975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BB79416E-B68F-4F39-96E3-79DC3466D719}"/>
              </a:ext>
            </a:extLst>
          </p:cNvPr>
          <p:cNvSpPr/>
          <p:nvPr/>
        </p:nvSpPr>
        <p:spPr>
          <a:xfrm>
            <a:off x="8930387" y="1810046"/>
            <a:ext cx="145481" cy="142289"/>
          </a:xfrm>
          <a:prstGeom prst="ellipse">
            <a:avLst/>
          </a:prstGeom>
          <a:solidFill>
            <a:srgbClr val="00A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4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FB30AEC-1191-4351-AA55-583D5D8BE662}"/>
              </a:ext>
            </a:extLst>
          </p:cNvPr>
          <p:cNvSpPr/>
          <p:nvPr/>
        </p:nvSpPr>
        <p:spPr>
          <a:xfrm>
            <a:off x="2097935" y="3196274"/>
            <a:ext cx="6895247" cy="307866"/>
          </a:xfrm>
          <a:prstGeom prst="rect">
            <a:avLst/>
          </a:prstGeom>
          <a:solidFill>
            <a:srgbClr val="2641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Demonstrator and </a:t>
            </a:r>
            <a:r>
              <a:rPr lang="de-DE" sz="1400" dirty="0" err="1"/>
              <a:t>Testbed</a:t>
            </a:r>
            <a:endParaRPr lang="de-DE" sz="14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2AA084B-47F7-4746-A290-A2E974CEA7D8}"/>
              </a:ext>
            </a:extLst>
          </p:cNvPr>
          <p:cNvSpPr/>
          <p:nvPr/>
        </p:nvSpPr>
        <p:spPr>
          <a:xfrm>
            <a:off x="390320" y="3567857"/>
            <a:ext cx="8602861" cy="307866"/>
          </a:xfrm>
          <a:prstGeom prst="rect">
            <a:avLst/>
          </a:prstGeom>
          <a:solidFill>
            <a:srgbClr val="2641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Projects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research</a:t>
            </a:r>
            <a:r>
              <a:rPr lang="de-DE" sz="1400" dirty="0"/>
              <a:t> and </a:t>
            </a:r>
            <a:r>
              <a:rPr lang="de-DE" sz="1400" dirty="0" err="1"/>
              <a:t>development</a:t>
            </a:r>
            <a:endParaRPr lang="de-DE" sz="14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8E13230-1BEE-4988-91EF-F047B45B9E74}"/>
              </a:ext>
            </a:extLst>
          </p:cNvPr>
          <p:cNvSpPr/>
          <p:nvPr/>
        </p:nvSpPr>
        <p:spPr>
          <a:xfrm>
            <a:off x="5234964" y="2810969"/>
            <a:ext cx="3758218" cy="307866"/>
          </a:xfrm>
          <a:prstGeom prst="rect">
            <a:avLst/>
          </a:prstGeom>
          <a:solidFill>
            <a:srgbClr val="2641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SME 4.0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0A5080D-589A-4E38-8D82-FD99C8FEDD17}"/>
              </a:ext>
            </a:extLst>
          </p:cNvPr>
          <p:cNvSpPr/>
          <p:nvPr/>
        </p:nvSpPr>
        <p:spPr>
          <a:xfrm>
            <a:off x="599035" y="3434231"/>
            <a:ext cx="145481" cy="142289"/>
          </a:xfrm>
          <a:prstGeom prst="ellipse">
            <a:avLst/>
          </a:prstGeom>
          <a:solidFill>
            <a:srgbClr val="00A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400"/>
          </a:p>
        </p:txBody>
      </p:sp>
      <p:sp>
        <p:nvSpPr>
          <p:cNvPr id="13" name="Textfeld 92">
            <a:extLst>
              <a:ext uri="{FF2B5EF4-FFF2-40B4-BE49-F238E27FC236}">
                <a16:creationId xmlns:a16="http://schemas.microsoft.com/office/drawing/2014/main" id="{99488982-1180-4C24-8D80-C4F1E827DD08}"/>
              </a:ext>
            </a:extLst>
          </p:cNvPr>
          <p:cNvSpPr txBox="1"/>
          <p:nvPr/>
        </p:nvSpPr>
        <p:spPr>
          <a:xfrm rot="4000546">
            <a:off x="-61662" y="2674977"/>
            <a:ext cx="1112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solidFill>
                  <a:srgbClr val="00ABA0"/>
                </a:solidFill>
              </a:rPr>
              <a:t>7 </a:t>
            </a:r>
            <a:r>
              <a:rPr lang="de-DE" sz="1400" dirty="0" err="1">
                <a:solidFill>
                  <a:srgbClr val="00ABA0"/>
                </a:solidFill>
              </a:rPr>
              <a:t>Founding</a:t>
            </a:r>
            <a:r>
              <a:rPr lang="de-DE" sz="1400" dirty="0">
                <a:solidFill>
                  <a:srgbClr val="00ABA0"/>
                </a:solidFill>
              </a:rPr>
              <a:t> Members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7313559-4404-4372-AEA7-1BC5D16EE2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89" y="1403537"/>
            <a:ext cx="2537492" cy="1043997"/>
          </a:xfrm>
          <a:prstGeom prst="rect">
            <a:avLst/>
          </a:prstGeom>
        </p:spPr>
      </p:pic>
      <p:sp>
        <p:nvSpPr>
          <p:cNvPr id="16" name="Textfeld 92">
            <a:extLst>
              <a:ext uri="{FF2B5EF4-FFF2-40B4-BE49-F238E27FC236}">
                <a16:creationId xmlns:a16="http://schemas.microsoft.com/office/drawing/2014/main" id="{8FC5E271-6493-464D-8E20-36AC0F4C2ACE}"/>
              </a:ext>
            </a:extLst>
          </p:cNvPr>
          <p:cNvSpPr txBox="1"/>
          <p:nvPr/>
        </p:nvSpPr>
        <p:spPr>
          <a:xfrm rot="4000546">
            <a:off x="8022773" y="1185161"/>
            <a:ext cx="9794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solidFill>
                  <a:srgbClr val="00ABA0"/>
                </a:solidFill>
              </a:rPr>
              <a:t>Over 50 </a:t>
            </a:r>
            <a:r>
              <a:rPr lang="de-DE" sz="1400" dirty="0" err="1">
                <a:solidFill>
                  <a:srgbClr val="00ABA0"/>
                </a:solidFill>
              </a:rPr>
              <a:t>current</a:t>
            </a:r>
            <a:r>
              <a:rPr lang="de-DE" sz="1400" dirty="0">
                <a:solidFill>
                  <a:srgbClr val="00ABA0"/>
                </a:solidFill>
              </a:rPr>
              <a:t> </a:t>
            </a:r>
            <a:r>
              <a:rPr lang="de-DE" sz="1400" dirty="0" err="1">
                <a:solidFill>
                  <a:srgbClr val="00ABA0"/>
                </a:solidFill>
              </a:rPr>
              <a:t>members</a:t>
            </a:r>
            <a:endParaRPr lang="de-DE" sz="1400" dirty="0">
              <a:solidFill>
                <a:srgbClr val="00AB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04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3AC0FCD-7C4E-497D-8FAD-A16289824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5625"/>
            <a:ext cx="9144000" cy="547299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B8E9790C-1057-4B24-9139-40C9CE8F9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910125"/>
            <a:ext cx="9144000" cy="156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0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8D0BA9D8-C596-4426-A8A0-DCC3D13C7344}"/>
              </a:ext>
            </a:extLst>
          </p:cNvPr>
          <p:cNvGrpSpPr/>
          <p:nvPr/>
        </p:nvGrpSpPr>
        <p:grpSpPr>
          <a:xfrm>
            <a:off x="78875" y="917658"/>
            <a:ext cx="8094006" cy="2601690"/>
            <a:chOff x="849157" y="1178688"/>
            <a:chExt cx="8094006" cy="2601690"/>
          </a:xfrm>
        </p:grpSpPr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86C4100A-6FA9-41E6-9C67-A83BFDD10870}"/>
                </a:ext>
              </a:extLst>
            </p:cNvPr>
            <p:cNvSpPr txBox="1"/>
            <p:nvPr/>
          </p:nvSpPr>
          <p:spPr>
            <a:xfrm>
              <a:off x="849157" y="1405057"/>
              <a:ext cx="3059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>
                  <a:solidFill>
                    <a:schemeClr val="accent2"/>
                  </a:solidFill>
                </a:rPr>
                <a:t>Smart </a:t>
              </a:r>
              <a:r>
                <a:rPr lang="de-DE" sz="2000" dirty="0" err="1">
                  <a:solidFill>
                    <a:schemeClr val="accent2"/>
                  </a:solidFill>
                </a:rPr>
                <a:t>factories</a:t>
              </a:r>
              <a:endParaRPr lang="de-DE" sz="2000" dirty="0">
                <a:solidFill>
                  <a:schemeClr val="accent2"/>
                </a:solidFill>
              </a:endParaRPr>
            </a:p>
          </p:txBody>
        </p: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B9A8F2C1-18D9-4E44-837C-BF2540F38975}"/>
                </a:ext>
              </a:extLst>
            </p:cNvPr>
            <p:cNvGrpSpPr/>
            <p:nvPr/>
          </p:nvGrpSpPr>
          <p:grpSpPr>
            <a:xfrm>
              <a:off x="3383197" y="1379476"/>
              <a:ext cx="4828205" cy="1643888"/>
              <a:chOff x="-828600" y="2092183"/>
              <a:chExt cx="9709931" cy="3785089"/>
            </a:xfrm>
          </p:grpSpPr>
          <p:grpSp>
            <p:nvGrpSpPr>
              <p:cNvPr id="65" name="Gruppieren 64">
                <a:extLst>
                  <a:ext uri="{FF2B5EF4-FFF2-40B4-BE49-F238E27FC236}">
                    <a16:creationId xmlns:a16="http://schemas.microsoft.com/office/drawing/2014/main" id="{9DB7E4FF-AA08-49B7-8FC7-E7286E027521}"/>
                  </a:ext>
                </a:extLst>
              </p:cNvPr>
              <p:cNvGrpSpPr/>
              <p:nvPr/>
            </p:nvGrpSpPr>
            <p:grpSpPr>
              <a:xfrm>
                <a:off x="-828600" y="3177203"/>
                <a:ext cx="4726905" cy="2700069"/>
                <a:chOff x="2411760" y="1520859"/>
                <a:chExt cx="4726905" cy="2700069"/>
              </a:xfrm>
              <a:solidFill>
                <a:schemeClr val="accent3">
                  <a:lumMod val="20000"/>
                  <a:lumOff val="80000"/>
                </a:schemeClr>
              </a:solidFill>
            </p:grpSpPr>
            <p:sp>
              <p:nvSpPr>
                <p:cNvPr id="106" name="Würfel 50">
                  <a:extLst>
                    <a:ext uri="{FF2B5EF4-FFF2-40B4-BE49-F238E27FC236}">
                      <a16:creationId xmlns:a16="http://schemas.microsoft.com/office/drawing/2014/main" id="{DCB246B1-166B-476C-BCD4-9E7088A0F843}"/>
                    </a:ext>
                  </a:extLst>
                </p:cNvPr>
                <p:cNvSpPr/>
                <p:nvPr/>
              </p:nvSpPr>
              <p:spPr>
                <a:xfrm>
                  <a:off x="2411760" y="2780928"/>
                  <a:ext cx="2205691" cy="1440000"/>
                </a:xfrm>
                <a:prstGeom prst="cube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7" name="Würfel 51">
                  <a:extLst>
                    <a:ext uri="{FF2B5EF4-FFF2-40B4-BE49-F238E27FC236}">
                      <a16:creationId xmlns:a16="http://schemas.microsoft.com/office/drawing/2014/main" id="{989A2564-4C63-42A2-943F-15FB6EA29244}"/>
                    </a:ext>
                  </a:extLst>
                </p:cNvPr>
                <p:cNvSpPr/>
                <p:nvPr/>
              </p:nvSpPr>
              <p:spPr>
                <a:xfrm>
                  <a:off x="4258665" y="2780928"/>
                  <a:ext cx="2880000" cy="1440000"/>
                </a:xfrm>
                <a:prstGeom prst="cub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8" name="Zylinder 107">
                  <a:extLst>
                    <a:ext uri="{FF2B5EF4-FFF2-40B4-BE49-F238E27FC236}">
                      <a16:creationId xmlns:a16="http://schemas.microsoft.com/office/drawing/2014/main" id="{A0D10E43-E0C6-4EA4-907C-39F874EE61DE}"/>
                    </a:ext>
                  </a:extLst>
                </p:cNvPr>
                <p:cNvSpPr/>
                <p:nvPr/>
              </p:nvSpPr>
              <p:spPr>
                <a:xfrm>
                  <a:off x="2928364" y="2602066"/>
                  <a:ext cx="432048" cy="288032"/>
                </a:xfrm>
                <a:prstGeom prst="can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9" name="Zylinder 108">
                  <a:extLst>
                    <a:ext uri="{FF2B5EF4-FFF2-40B4-BE49-F238E27FC236}">
                      <a16:creationId xmlns:a16="http://schemas.microsoft.com/office/drawing/2014/main" id="{69F36654-3261-469B-B6D9-68B659AB0E80}"/>
                    </a:ext>
                  </a:extLst>
                </p:cNvPr>
                <p:cNvSpPr/>
                <p:nvPr/>
              </p:nvSpPr>
              <p:spPr>
                <a:xfrm>
                  <a:off x="2712340" y="2780928"/>
                  <a:ext cx="432048" cy="288032"/>
                </a:xfrm>
                <a:prstGeom prst="can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110" name="Gruppieren 109">
                  <a:extLst>
                    <a:ext uri="{FF2B5EF4-FFF2-40B4-BE49-F238E27FC236}">
                      <a16:creationId xmlns:a16="http://schemas.microsoft.com/office/drawing/2014/main" id="{807F7642-A607-43F9-B0A2-A5FE28D79836}"/>
                    </a:ext>
                  </a:extLst>
                </p:cNvPr>
                <p:cNvGrpSpPr/>
                <p:nvPr/>
              </p:nvGrpSpPr>
              <p:grpSpPr>
                <a:xfrm>
                  <a:off x="3322665" y="1520859"/>
                  <a:ext cx="2880000" cy="1622876"/>
                  <a:chOff x="4120182" y="2674074"/>
                  <a:chExt cx="2880000" cy="1622876"/>
                </a:xfrm>
                <a:grpFill/>
              </p:grpSpPr>
              <p:sp>
                <p:nvSpPr>
                  <p:cNvPr id="111" name="Würfel 55">
                    <a:extLst>
                      <a:ext uri="{FF2B5EF4-FFF2-40B4-BE49-F238E27FC236}">
                        <a16:creationId xmlns:a16="http://schemas.microsoft.com/office/drawing/2014/main" id="{64CE932E-2241-4AF6-8AD6-22458DD07B90}"/>
                      </a:ext>
                    </a:extLst>
                  </p:cNvPr>
                  <p:cNvSpPr/>
                  <p:nvPr/>
                </p:nvSpPr>
                <p:spPr>
                  <a:xfrm>
                    <a:off x="4120182" y="2856950"/>
                    <a:ext cx="2880000" cy="1440000"/>
                  </a:xfrm>
                  <a:prstGeom prst="cub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grpSp>
                <p:nvGrpSpPr>
                  <p:cNvPr id="112" name="Gruppieren 111">
                    <a:extLst>
                      <a:ext uri="{FF2B5EF4-FFF2-40B4-BE49-F238E27FC236}">
                        <a16:creationId xmlns:a16="http://schemas.microsoft.com/office/drawing/2014/main" id="{2F151E55-49C0-4757-BBBF-26190D879251}"/>
                      </a:ext>
                    </a:extLst>
                  </p:cNvPr>
                  <p:cNvGrpSpPr/>
                  <p:nvPr/>
                </p:nvGrpSpPr>
                <p:grpSpPr>
                  <a:xfrm>
                    <a:off x="4716016" y="2674074"/>
                    <a:ext cx="2000882" cy="288032"/>
                    <a:chOff x="4499992" y="1484784"/>
                    <a:chExt cx="2000882" cy="288032"/>
                  </a:xfrm>
                  <a:grpFill/>
                </p:grpSpPr>
                <p:sp>
                  <p:nvSpPr>
                    <p:cNvPr id="117" name="Zylinder 116">
                      <a:extLst>
                        <a:ext uri="{FF2B5EF4-FFF2-40B4-BE49-F238E27FC236}">
                          <a16:creationId xmlns:a16="http://schemas.microsoft.com/office/drawing/2014/main" id="{D8B5A0E9-5B06-49B3-B850-5BC9C495B3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84409" y="1484784"/>
                      <a:ext cx="432048" cy="288032"/>
                    </a:xfrm>
                    <a:prstGeom prst="can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18" name="Zylinder 117">
                      <a:extLst>
                        <a:ext uri="{FF2B5EF4-FFF2-40B4-BE49-F238E27FC236}">
                          <a16:creationId xmlns:a16="http://schemas.microsoft.com/office/drawing/2014/main" id="{5AFE6797-9414-4496-BA78-DFC9DED3E4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9992" y="1484784"/>
                      <a:ext cx="432048" cy="288032"/>
                    </a:xfrm>
                    <a:prstGeom prst="can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19" name="Zylinder 118">
                      <a:extLst>
                        <a:ext uri="{FF2B5EF4-FFF2-40B4-BE49-F238E27FC236}">
                          <a16:creationId xmlns:a16="http://schemas.microsoft.com/office/drawing/2014/main" id="{7B511949-F6B2-496C-9633-A81018E9B8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68826" y="1484784"/>
                      <a:ext cx="432048" cy="288032"/>
                    </a:xfrm>
                    <a:prstGeom prst="can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  <p:grpSp>
                <p:nvGrpSpPr>
                  <p:cNvPr id="113" name="Gruppieren 112">
                    <a:extLst>
                      <a:ext uri="{FF2B5EF4-FFF2-40B4-BE49-F238E27FC236}">
                        <a16:creationId xmlns:a16="http://schemas.microsoft.com/office/drawing/2014/main" id="{84E659B9-BBFA-4B38-B8F6-9631A265617E}"/>
                      </a:ext>
                    </a:extLst>
                  </p:cNvPr>
                  <p:cNvGrpSpPr/>
                  <p:nvPr/>
                </p:nvGrpSpPr>
                <p:grpSpPr>
                  <a:xfrm>
                    <a:off x="4499992" y="2852936"/>
                    <a:ext cx="2000882" cy="288032"/>
                    <a:chOff x="4499992" y="1484784"/>
                    <a:chExt cx="2000882" cy="288032"/>
                  </a:xfrm>
                  <a:grpFill/>
                </p:grpSpPr>
                <p:sp>
                  <p:nvSpPr>
                    <p:cNvPr id="114" name="Zylinder 113">
                      <a:extLst>
                        <a:ext uri="{FF2B5EF4-FFF2-40B4-BE49-F238E27FC236}">
                          <a16:creationId xmlns:a16="http://schemas.microsoft.com/office/drawing/2014/main" id="{CC1CB78C-6A12-457B-B424-E9A0317F60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84409" y="1484784"/>
                      <a:ext cx="432048" cy="288032"/>
                    </a:xfrm>
                    <a:prstGeom prst="can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15" name="Zylinder 114">
                      <a:extLst>
                        <a:ext uri="{FF2B5EF4-FFF2-40B4-BE49-F238E27FC236}">
                          <a16:creationId xmlns:a16="http://schemas.microsoft.com/office/drawing/2014/main" id="{DF647168-E58D-4DF3-B4A7-4ED0DF2234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9992" y="1484784"/>
                      <a:ext cx="432048" cy="288032"/>
                    </a:xfrm>
                    <a:prstGeom prst="can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16" name="Zylinder 115">
                      <a:extLst>
                        <a:ext uri="{FF2B5EF4-FFF2-40B4-BE49-F238E27FC236}">
                          <a16:creationId xmlns:a16="http://schemas.microsoft.com/office/drawing/2014/main" id="{2F3ACEC3-C1BD-453D-AEFB-C14ADE1F46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68826" y="1484784"/>
                      <a:ext cx="432048" cy="288032"/>
                    </a:xfrm>
                    <a:prstGeom prst="can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</p:grpSp>
          </p:grpSp>
          <p:sp>
            <p:nvSpPr>
              <p:cNvPr id="66" name="Würfel 10">
                <a:extLst>
                  <a:ext uri="{FF2B5EF4-FFF2-40B4-BE49-F238E27FC236}">
                    <a16:creationId xmlns:a16="http://schemas.microsoft.com/office/drawing/2014/main" id="{FEB874A7-B99A-43D0-BCBA-E9C4C848046A}"/>
                  </a:ext>
                </a:extLst>
              </p:cNvPr>
              <p:cNvSpPr/>
              <p:nvPr/>
            </p:nvSpPr>
            <p:spPr>
              <a:xfrm>
                <a:off x="3491880" y="4437272"/>
                <a:ext cx="2880000" cy="1440000"/>
              </a:xfrm>
              <a:prstGeom prst="cub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7" name="Würfel 11">
                <a:extLst>
                  <a:ext uri="{FF2B5EF4-FFF2-40B4-BE49-F238E27FC236}">
                    <a16:creationId xmlns:a16="http://schemas.microsoft.com/office/drawing/2014/main" id="{C8BF3FCC-26A3-41B3-A7CD-1C4A71B23DA5}"/>
                  </a:ext>
                </a:extLst>
              </p:cNvPr>
              <p:cNvSpPr/>
              <p:nvPr/>
            </p:nvSpPr>
            <p:spPr>
              <a:xfrm>
                <a:off x="2587127" y="3360079"/>
                <a:ext cx="2880000" cy="1440000"/>
              </a:xfrm>
              <a:prstGeom prst="cub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8" name="Zylinder 67">
                <a:extLst>
                  <a:ext uri="{FF2B5EF4-FFF2-40B4-BE49-F238E27FC236}">
                    <a16:creationId xmlns:a16="http://schemas.microsoft.com/office/drawing/2014/main" id="{0B16AB1F-57E2-47C0-A0EA-458F5D8E5F98}"/>
                  </a:ext>
                </a:extLst>
              </p:cNvPr>
              <p:cNvSpPr/>
              <p:nvPr/>
            </p:nvSpPr>
            <p:spPr>
              <a:xfrm>
                <a:off x="3967378" y="3177203"/>
                <a:ext cx="432048" cy="288032"/>
              </a:xfrm>
              <a:prstGeom prst="can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" name="Zylinder 68">
                <a:extLst>
                  <a:ext uri="{FF2B5EF4-FFF2-40B4-BE49-F238E27FC236}">
                    <a16:creationId xmlns:a16="http://schemas.microsoft.com/office/drawing/2014/main" id="{127DA1E4-774F-4692-B2D5-980B95F3EEAE}"/>
                  </a:ext>
                </a:extLst>
              </p:cNvPr>
              <p:cNvSpPr/>
              <p:nvPr/>
            </p:nvSpPr>
            <p:spPr>
              <a:xfrm>
                <a:off x="3182961" y="3177203"/>
                <a:ext cx="432048" cy="288032"/>
              </a:xfrm>
              <a:prstGeom prst="can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" name="Zylinder 69">
                <a:extLst>
                  <a:ext uri="{FF2B5EF4-FFF2-40B4-BE49-F238E27FC236}">
                    <a16:creationId xmlns:a16="http://schemas.microsoft.com/office/drawing/2014/main" id="{19A02038-0D0E-48AF-83DE-D0E649C9BBF4}"/>
                  </a:ext>
                </a:extLst>
              </p:cNvPr>
              <p:cNvSpPr/>
              <p:nvPr/>
            </p:nvSpPr>
            <p:spPr>
              <a:xfrm>
                <a:off x="4751795" y="3177203"/>
                <a:ext cx="432048" cy="288032"/>
              </a:xfrm>
              <a:prstGeom prst="can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" name="Zylinder 70">
                <a:extLst>
                  <a:ext uri="{FF2B5EF4-FFF2-40B4-BE49-F238E27FC236}">
                    <a16:creationId xmlns:a16="http://schemas.microsoft.com/office/drawing/2014/main" id="{6E6B753E-BA3D-44BF-BC35-632CF5082F92}"/>
                  </a:ext>
                </a:extLst>
              </p:cNvPr>
              <p:cNvSpPr/>
              <p:nvPr/>
            </p:nvSpPr>
            <p:spPr>
              <a:xfrm>
                <a:off x="3751354" y="3356065"/>
                <a:ext cx="432048" cy="288032"/>
              </a:xfrm>
              <a:prstGeom prst="can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" name="Zylinder 71">
                <a:extLst>
                  <a:ext uri="{FF2B5EF4-FFF2-40B4-BE49-F238E27FC236}">
                    <a16:creationId xmlns:a16="http://schemas.microsoft.com/office/drawing/2014/main" id="{37C17CAB-A3F9-4BC4-B9A5-59C05B94A6D5}"/>
                  </a:ext>
                </a:extLst>
              </p:cNvPr>
              <p:cNvSpPr/>
              <p:nvPr/>
            </p:nvSpPr>
            <p:spPr>
              <a:xfrm>
                <a:off x="2966937" y="3356065"/>
                <a:ext cx="432048" cy="288032"/>
              </a:xfrm>
              <a:prstGeom prst="can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3" name="Zylinder 72">
                <a:extLst>
                  <a:ext uri="{FF2B5EF4-FFF2-40B4-BE49-F238E27FC236}">
                    <a16:creationId xmlns:a16="http://schemas.microsoft.com/office/drawing/2014/main" id="{00F244B0-526B-4EB0-AD86-A30B037DC8B3}"/>
                  </a:ext>
                </a:extLst>
              </p:cNvPr>
              <p:cNvSpPr/>
              <p:nvPr/>
            </p:nvSpPr>
            <p:spPr>
              <a:xfrm>
                <a:off x="5652120" y="4293096"/>
                <a:ext cx="432048" cy="288032"/>
              </a:xfrm>
              <a:prstGeom prst="can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" name="Zylinder 73">
                <a:extLst>
                  <a:ext uri="{FF2B5EF4-FFF2-40B4-BE49-F238E27FC236}">
                    <a16:creationId xmlns:a16="http://schemas.microsoft.com/office/drawing/2014/main" id="{A9CBC834-FA60-4757-9286-3E3AD4BBFCB4}"/>
                  </a:ext>
                </a:extLst>
              </p:cNvPr>
              <p:cNvSpPr/>
              <p:nvPr/>
            </p:nvSpPr>
            <p:spPr>
              <a:xfrm>
                <a:off x="5436096" y="4471958"/>
                <a:ext cx="432048" cy="288032"/>
              </a:xfrm>
              <a:prstGeom prst="can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75" name="Gruppieren 74">
                <a:extLst>
                  <a:ext uri="{FF2B5EF4-FFF2-40B4-BE49-F238E27FC236}">
                    <a16:creationId xmlns:a16="http://schemas.microsoft.com/office/drawing/2014/main" id="{6EDA91BB-8571-411D-B7CD-EB3B8F06CAB6}"/>
                  </a:ext>
                </a:extLst>
              </p:cNvPr>
              <p:cNvGrpSpPr/>
              <p:nvPr/>
            </p:nvGrpSpPr>
            <p:grpSpPr>
              <a:xfrm>
                <a:off x="1764008" y="2092183"/>
                <a:ext cx="2880000" cy="1622876"/>
                <a:chOff x="4120182" y="2674074"/>
                <a:chExt cx="2880000" cy="1622876"/>
              </a:xfrm>
              <a:solidFill>
                <a:schemeClr val="accent6">
                  <a:lumMod val="20000"/>
                  <a:lumOff val="80000"/>
                </a:schemeClr>
              </a:solidFill>
            </p:grpSpPr>
            <p:sp>
              <p:nvSpPr>
                <p:cNvPr id="97" name="Würfel 41">
                  <a:extLst>
                    <a:ext uri="{FF2B5EF4-FFF2-40B4-BE49-F238E27FC236}">
                      <a16:creationId xmlns:a16="http://schemas.microsoft.com/office/drawing/2014/main" id="{43E02B31-F31A-4136-B00E-B92F7B463356}"/>
                    </a:ext>
                  </a:extLst>
                </p:cNvPr>
                <p:cNvSpPr/>
                <p:nvPr/>
              </p:nvSpPr>
              <p:spPr>
                <a:xfrm>
                  <a:off x="4120182" y="2856950"/>
                  <a:ext cx="2880000" cy="1440000"/>
                </a:xfrm>
                <a:prstGeom prst="cube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98" name="Gruppieren 97">
                  <a:extLst>
                    <a:ext uri="{FF2B5EF4-FFF2-40B4-BE49-F238E27FC236}">
                      <a16:creationId xmlns:a16="http://schemas.microsoft.com/office/drawing/2014/main" id="{E80CB693-E655-4FC2-AD3A-B3044D50AD23}"/>
                    </a:ext>
                  </a:extLst>
                </p:cNvPr>
                <p:cNvGrpSpPr/>
                <p:nvPr/>
              </p:nvGrpSpPr>
              <p:grpSpPr>
                <a:xfrm>
                  <a:off x="4716016" y="2674074"/>
                  <a:ext cx="2000882" cy="288032"/>
                  <a:chOff x="4499992" y="1484784"/>
                  <a:chExt cx="2000882" cy="288032"/>
                </a:xfrm>
                <a:grpFill/>
              </p:grpSpPr>
              <p:sp>
                <p:nvSpPr>
                  <p:cNvPr id="103" name="Zylinder 102">
                    <a:extLst>
                      <a:ext uri="{FF2B5EF4-FFF2-40B4-BE49-F238E27FC236}">
                        <a16:creationId xmlns:a16="http://schemas.microsoft.com/office/drawing/2014/main" id="{36C4EBE3-E7C0-434F-A40A-FA4FCA9451A7}"/>
                      </a:ext>
                    </a:extLst>
                  </p:cNvPr>
                  <p:cNvSpPr/>
                  <p:nvPr/>
                </p:nvSpPr>
                <p:spPr>
                  <a:xfrm>
                    <a:off x="5284409" y="1484784"/>
                    <a:ext cx="432048" cy="288032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04" name="Zylinder 103">
                    <a:extLst>
                      <a:ext uri="{FF2B5EF4-FFF2-40B4-BE49-F238E27FC236}">
                        <a16:creationId xmlns:a16="http://schemas.microsoft.com/office/drawing/2014/main" id="{94C1693F-1FFF-4C6F-928E-CA174A0F1A94}"/>
                      </a:ext>
                    </a:extLst>
                  </p:cNvPr>
                  <p:cNvSpPr/>
                  <p:nvPr/>
                </p:nvSpPr>
                <p:spPr>
                  <a:xfrm>
                    <a:off x="4499992" y="1484784"/>
                    <a:ext cx="432048" cy="288032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05" name="Zylinder 104">
                    <a:extLst>
                      <a:ext uri="{FF2B5EF4-FFF2-40B4-BE49-F238E27FC236}">
                        <a16:creationId xmlns:a16="http://schemas.microsoft.com/office/drawing/2014/main" id="{D830B709-FBA5-455B-A3D6-AF3B0D69B9AC}"/>
                      </a:ext>
                    </a:extLst>
                  </p:cNvPr>
                  <p:cNvSpPr/>
                  <p:nvPr/>
                </p:nvSpPr>
                <p:spPr>
                  <a:xfrm>
                    <a:off x="6068826" y="1484784"/>
                    <a:ext cx="432048" cy="288032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99" name="Gruppieren 98">
                  <a:extLst>
                    <a:ext uri="{FF2B5EF4-FFF2-40B4-BE49-F238E27FC236}">
                      <a16:creationId xmlns:a16="http://schemas.microsoft.com/office/drawing/2014/main" id="{3592ACD9-FDB2-47E3-A197-19CBD5AFAB13}"/>
                    </a:ext>
                  </a:extLst>
                </p:cNvPr>
                <p:cNvGrpSpPr/>
                <p:nvPr/>
              </p:nvGrpSpPr>
              <p:grpSpPr>
                <a:xfrm>
                  <a:off x="4499992" y="2852936"/>
                  <a:ext cx="2000882" cy="288032"/>
                  <a:chOff x="4499992" y="1484784"/>
                  <a:chExt cx="2000882" cy="288032"/>
                </a:xfrm>
                <a:grpFill/>
              </p:grpSpPr>
              <p:sp>
                <p:nvSpPr>
                  <p:cNvPr id="100" name="Zylinder 99">
                    <a:extLst>
                      <a:ext uri="{FF2B5EF4-FFF2-40B4-BE49-F238E27FC236}">
                        <a16:creationId xmlns:a16="http://schemas.microsoft.com/office/drawing/2014/main" id="{96D1237F-D208-4DFF-9032-9DD0B788EFB0}"/>
                      </a:ext>
                    </a:extLst>
                  </p:cNvPr>
                  <p:cNvSpPr/>
                  <p:nvPr/>
                </p:nvSpPr>
                <p:spPr>
                  <a:xfrm>
                    <a:off x="5284409" y="1484784"/>
                    <a:ext cx="432048" cy="288032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01" name="Zylinder 100">
                    <a:extLst>
                      <a:ext uri="{FF2B5EF4-FFF2-40B4-BE49-F238E27FC236}">
                        <a16:creationId xmlns:a16="http://schemas.microsoft.com/office/drawing/2014/main" id="{AA3EC4AB-B2E3-4FE0-B423-18798929D964}"/>
                      </a:ext>
                    </a:extLst>
                  </p:cNvPr>
                  <p:cNvSpPr/>
                  <p:nvPr/>
                </p:nvSpPr>
                <p:spPr>
                  <a:xfrm>
                    <a:off x="4499992" y="1484784"/>
                    <a:ext cx="432048" cy="288032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02" name="Zylinder 101">
                    <a:extLst>
                      <a:ext uri="{FF2B5EF4-FFF2-40B4-BE49-F238E27FC236}">
                        <a16:creationId xmlns:a16="http://schemas.microsoft.com/office/drawing/2014/main" id="{E1D0AED6-C9E3-4436-BE71-B875FDDB7908}"/>
                      </a:ext>
                    </a:extLst>
                  </p:cNvPr>
                  <p:cNvSpPr/>
                  <p:nvPr/>
                </p:nvSpPr>
                <p:spPr>
                  <a:xfrm>
                    <a:off x="6068826" y="1484784"/>
                    <a:ext cx="432048" cy="288032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</p:grpSp>
          <p:sp>
            <p:nvSpPr>
              <p:cNvPr id="76" name="Zylinder 75">
                <a:extLst>
                  <a:ext uri="{FF2B5EF4-FFF2-40B4-BE49-F238E27FC236}">
                    <a16:creationId xmlns:a16="http://schemas.microsoft.com/office/drawing/2014/main" id="{095E891A-7B8C-4D78-B272-F1B868B613B6}"/>
                  </a:ext>
                </a:extLst>
              </p:cNvPr>
              <p:cNvSpPr/>
              <p:nvPr/>
            </p:nvSpPr>
            <p:spPr>
              <a:xfrm>
                <a:off x="4535771" y="3356065"/>
                <a:ext cx="432048" cy="288032"/>
              </a:xfrm>
              <a:prstGeom prst="can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77" name="Gruppieren 76">
                <a:extLst>
                  <a:ext uri="{FF2B5EF4-FFF2-40B4-BE49-F238E27FC236}">
                    <a16:creationId xmlns:a16="http://schemas.microsoft.com/office/drawing/2014/main" id="{72A817B7-1FB0-4A3D-A9EB-527528BE68DA}"/>
                  </a:ext>
                </a:extLst>
              </p:cNvPr>
              <p:cNvGrpSpPr/>
              <p:nvPr/>
            </p:nvGrpSpPr>
            <p:grpSpPr>
              <a:xfrm>
                <a:off x="6001331" y="4249313"/>
                <a:ext cx="2880000" cy="1622876"/>
                <a:chOff x="4120182" y="2674074"/>
                <a:chExt cx="2880000" cy="1622876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88" name="Würfel 32">
                  <a:extLst>
                    <a:ext uri="{FF2B5EF4-FFF2-40B4-BE49-F238E27FC236}">
                      <a16:creationId xmlns:a16="http://schemas.microsoft.com/office/drawing/2014/main" id="{27FB09A4-2746-4B97-B1C0-3F2E11E2E78D}"/>
                    </a:ext>
                  </a:extLst>
                </p:cNvPr>
                <p:cNvSpPr/>
                <p:nvPr/>
              </p:nvSpPr>
              <p:spPr>
                <a:xfrm>
                  <a:off x="4120182" y="2856950"/>
                  <a:ext cx="2880000" cy="1440000"/>
                </a:xfrm>
                <a:prstGeom prst="cube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89" name="Gruppieren 88">
                  <a:extLst>
                    <a:ext uri="{FF2B5EF4-FFF2-40B4-BE49-F238E27FC236}">
                      <a16:creationId xmlns:a16="http://schemas.microsoft.com/office/drawing/2014/main" id="{D864E5AF-B7DC-4B9D-9F7C-01F256C6B7D5}"/>
                    </a:ext>
                  </a:extLst>
                </p:cNvPr>
                <p:cNvGrpSpPr/>
                <p:nvPr/>
              </p:nvGrpSpPr>
              <p:grpSpPr>
                <a:xfrm>
                  <a:off x="4716016" y="2674074"/>
                  <a:ext cx="2000882" cy="288032"/>
                  <a:chOff x="4499992" y="1484784"/>
                  <a:chExt cx="2000882" cy="288032"/>
                </a:xfrm>
                <a:grpFill/>
              </p:grpSpPr>
              <p:sp>
                <p:nvSpPr>
                  <p:cNvPr id="94" name="Zylinder 93">
                    <a:extLst>
                      <a:ext uri="{FF2B5EF4-FFF2-40B4-BE49-F238E27FC236}">
                        <a16:creationId xmlns:a16="http://schemas.microsoft.com/office/drawing/2014/main" id="{A05DA1DB-40D8-4499-8192-9CED292BDF85}"/>
                      </a:ext>
                    </a:extLst>
                  </p:cNvPr>
                  <p:cNvSpPr/>
                  <p:nvPr/>
                </p:nvSpPr>
                <p:spPr>
                  <a:xfrm>
                    <a:off x="5284409" y="1484784"/>
                    <a:ext cx="432048" cy="288032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95" name="Zylinder 94">
                    <a:extLst>
                      <a:ext uri="{FF2B5EF4-FFF2-40B4-BE49-F238E27FC236}">
                        <a16:creationId xmlns:a16="http://schemas.microsoft.com/office/drawing/2014/main" id="{F94C7324-5E3F-4075-AA81-49820E92CC73}"/>
                      </a:ext>
                    </a:extLst>
                  </p:cNvPr>
                  <p:cNvSpPr/>
                  <p:nvPr/>
                </p:nvSpPr>
                <p:spPr>
                  <a:xfrm>
                    <a:off x="4499992" y="1484784"/>
                    <a:ext cx="432048" cy="288032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96" name="Zylinder 95">
                    <a:extLst>
                      <a:ext uri="{FF2B5EF4-FFF2-40B4-BE49-F238E27FC236}">
                        <a16:creationId xmlns:a16="http://schemas.microsoft.com/office/drawing/2014/main" id="{07978A2D-3296-4203-A984-C4FDC9926D6C}"/>
                      </a:ext>
                    </a:extLst>
                  </p:cNvPr>
                  <p:cNvSpPr/>
                  <p:nvPr/>
                </p:nvSpPr>
                <p:spPr>
                  <a:xfrm>
                    <a:off x="6068826" y="1484784"/>
                    <a:ext cx="432048" cy="288032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90" name="Gruppieren 89">
                  <a:extLst>
                    <a:ext uri="{FF2B5EF4-FFF2-40B4-BE49-F238E27FC236}">
                      <a16:creationId xmlns:a16="http://schemas.microsoft.com/office/drawing/2014/main" id="{262E8CA3-FD25-4FD5-BA6B-E1A5436D0632}"/>
                    </a:ext>
                  </a:extLst>
                </p:cNvPr>
                <p:cNvGrpSpPr/>
                <p:nvPr/>
              </p:nvGrpSpPr>
              <p:grpSpPr>
                <a:xfrm>
                  <a:off x="4499992" y="2852936"/>
                  <a:ext cx="2000882" cy="288032"/>
                  <a:chOff x="4499992" y="1484784"/>
                  <a:chExt cx="2000882" cy="288032"/>
                </a:xfrm>
                <a:grpFill/>
              </p:grpSpPr>
              <p:sp>
                <p:nvSpPr>
                  <p:cNvPr id="91" name="Zylinder 90">
                    <a:extLst>
                      <a:ext uri="{FF2B5EF4-FFF2-40B4-BE49-F238E27FC236}">
                        <a16:creationId xmlns:a16="http://schemas.microsoft.com/office/drawing/2014/main" id="{74E812EB-9442-4CE7-BD12-848A975C024E}"/>
                      </a:ext>
                    </a:extLst>
                  </p:cNvPr>
                  <p:cNvSpPr/>
                  <p:nvPr/>
                </p:nvSpPr>
                <p:spPr>
                  <a:xfrm>
                    <a:off x="5284409" y="1484784"/>
                    <a:ext cx="432048" cy="288032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92" name="Zylinder 91">
                    <a:extLst>
                      <a:ext uri="{FF2B5EF4-FFF2-40B4-BE49-F238E27FC236}">
                        <a16:creationId xmlns:a16="http://schemas.microsoft.com/office/drawing/2014/main" id="{C114BC4C-011B-4148-8C3E-227D9A091DC6}"/>
                      </a:ext>
                    </a:extLst>
                  </p:cNvPr>
                  <p:cNvSpPr/>
                  <p:nvPr/>
                </p:nvSpPr>
                <p:spPr>
                  <a:xfrm>
                    <a:off x="4499992" y="1484784"/>
                    <a:ext cx="432048" cy="288032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93" name="Zylinder 92">
                    <a:extLst>
                      <a:ext uri="{FF2B5EF4-FFF2-40B4-BE49-F238E27FC236}">
                        <a16:creationId xmlns:a16="http://schemas.microsoft.com/office/drawing/2014/main" id="{73A5B679-C9DE-4A3F-8D1C-FA20522CD03A}"/>
                      </a:ext>
                    </a:extLst>
                  </p:cNvPr>
                  <p:cNvSpPr/>
                  <p:nvPr/>
                </p:nvSpPr>
                <p:spPr>
                  <a:xfrm>
                    <a:off x="6068826" y="1484784"/>
                    <a:ext cx="432048" cy="288032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</p:grpSp>
          <p:grpSp>
            <p:nvGrpSpPr>
              <p:cNvPr id="78" name="Gruppieren 77">
                <a:extLst>
                  <a:ext uri="{FF2B5EF4-FFF2-40B4-BE49-F238E27FC236}">
                    <a16:creationId xmlns:a16="http://schemas.microsoft.com/office/drawing/2014/main" id="{4D533D1E-31E6-4F65-9371-0D9C45A57AB9}"/>
                  </a:ext>
                </a:extLst>
              </p:cNvPr>
              <p:cNvGrpSpPr/>
              <p:nvPr/>
            </p:nvGrpSpPr>
            <p:grpSpPr>
              <a:xfrm>
                <a:off x="5129724" y="3177203"/>
                <a:ext cx="2880000" cy="1622876"/>
                <a:chOff x="4120182" y="2674074"/>
                <a:chExt cx="2880000" cy="1622876"/>
              </a:xfrm>
              <a:solidFill>
                <a:schemeClr val="accent6">
                  <a:lumMod val="20000"/>
                  <a:lumOff val="80000"/>
                </a:schemeClr>
              </a:solidFill>
            </p:grpSpPr>
            <p:sp>
              <p:nvSpPr>
                <p:cNvPr id="79" name="Würfel 23">
                  <a:extLst>
                    <a:ext uri="{FF2B5EF4-FFF2-40B4-BE49-F238E27FC236}">
                      <a16:creationId xmlns:a16="http://schemas.microsoft.com/office/drawing/2014/main" id="{118B6BBE-8244-40D2-A1AF-EE9D51902CE6}"/>
                    </a:ext>
                  </a:extLst>
                </p:cNvPr>
                <p:cNvSpPr/>
                <p:nvPr/>
              </p:nvSpPr>
              <p:spPr>
                <a:xfrm>
                  <a:off x="4120182" y="2856950"/>
                  <a:ext cx="2880000" cy="1440000"/>
                </a:xfrm>
                <a:prstGeom prst="cube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80" name="Gruppieren 79">
                  <a:extLst>
                    <a:ext uri="{FF2B5EF4-FFF2-40B4-BE49-F238E27FC236}">
                      <a16:creationId xmlns:a16="http://schemas.microsoft.com/office/drawing/2014/main" id="{E66D6CCE-D1EF-4DE6-BE1B-4623F7306977}"/>
                    </a:ext>
                  </a:extLst>
                </p:cNvPr>
                <p:cNvGrpSpPr/>
                <p:nvPr/>
              </p:nvGrpSpPr>
              <p:grpSpPr>
                <a:xfrm>
                  <a:off x="4716016" y="2674074"/>
                  <a:ext cx="2000882" cy="288032"/>
                  <a:chOff x="4499992" y="1484784"/>
                  <a:chExt cx="2000882" cy="288032"/>
                </a:xfrm>
                <a:grpFill/>
              </p:grpSpPr>
              <p:sp>
                <p:nvSpPr>
                  <p:cNvPr id="85" name="Zylinder 84">
                    <a:extLst>
                      <a:ext uri="{FF2B5EF4-FFF2-40B4-BE49-F238E27FC236}">
                        <a16:creationId xmlns:a16="http://schemas.microsoft.com/office/drawing/2014/main" id="{929225CE-184B-4700-84FF-EA9F06AD16B0}"/>
                      </a:ext>
                    </a:extLst>
                  </p:cNvPr>
                  <p:cNvSpPr/>
                  <p:nvPr/>
                </p:nvSpPr>
                <p:spPr>
                  <a:xfrm>
                    <a:off x="5284409" y="1484784"/>
                    <a:ext cx="432048" cy="288032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86" name="Zylinder 85">
                    <a:extLst>
                      <a:ext uri="{FF2B5EF4-FFF2-40B4-BE49-F238E27FC236}">
                        <a16:creationId xmlns:a16="http://schemas.microsoft.com/office/drawing/2014/main" id="{52BCC315-E3C6-4EC6-AB93-503EFE2015B9}"/>
                      </a:ext>
                    </a:extLst>
                  </p:cNvPr>
                  <p:cNvSpPr/>
                  <p:nvPr/>
                </p:nvSpPr>
                <p:spPr>
                  <a:xfrm>
                    <a:off x="4499992" y="1484784"/>
                    <a:ext cx="432048" cy="288032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87" name="Zylinder 86">
                    <a:extLst>
                      <a:ext uri="{FF2B5EF4-FFF2-40B4-BE49-F238E27FC236}">
                        <a16:creationId xmlns:a16="http://schemas.microsoft.com/office/drawing/2014/main" id="{98F77C71-6577-4B4A-BB8E-EDCA0735023B}"/>
                      </a:ext>
                    </a:extLst>
                  </p:cNvPr>
                  <p:cNvSpPr/>
                  <p:nvPr/>
                </p:nvSpPr>
                <p:spPr>
                  <a:xfrm>
                    <a:off x="6068826" y="1484784"/>
                    <a:ext cx="432048" cy="288032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81" name="Gruppieren 80">
                  <a:extLst>
                    <a:ext uri="{FF2B5EF4-FFF2-40B4-BE49-F238E27FC236}">
                      <a16:creationId xmlns:a16="http://schemas.microsoft.com/office/drawing/2014/main" id="{DF0E3F52-AF5C-4C7E-8B09-26B235B03E19}"/>
                    </a:ext>
                  </a:extLst>
                </p:cNvPr>
                <p:cNvGrpSpPr/>
                <p:nvPr/>
              </p:nvGrpSpPr>
              <p:grpSpPr>
                <a:xfrm>
                  <a:off x="4499992" y="2852936"/>
                  <a:ext cx="2000882" cy="288032"/>
                  <a:chOff x="4499992" y="1484784"/>
                  <a:chExt cx="2000882" cy="288032"/>
                </a:xfrm>
                <a:grpFill/>
              </p:grpSpPr>
              <p:sp>
                <p:nvSpPr>
                  <p:cNvPr id="82" name="Zylinder 81">
                    <a:extLst>
                      <a:ext uri="{FF2B5EF4-FFF2-40B4-BE49-F238E27FC236}">
                        <a16:creationId xmlns:a16="http://schemas.microsoft.com/office/drawing/2014/main" id="{C696E42F-B926-44DA-A40D-0ED4E2090676}"/>
                      </a:ext>
                    </a:extLst>
                  </p:cNvPr>
                  <p:cNvSpPr/>
                  <p:nvPr/>
                </p:nvSpPr>
                <p:spPr>
                  <a:xfrm>
                    <a:off x="5284409" y="1484784"/>
                    <a:ext cx="432048" cy="288032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83" name="Zylinder 82">
                    <a:extLst>
                      <a:ext uri="{FF2B5EF4-FFF2-40B4-BE49-F238E27FC236}">
                        <a16:creationId xmlns:a16="http://schemas.microsoft.com/office/drawing/2014/main" id="{E1C696EC-35DB-4188-95A8-4BD27E1AD9F7}"/>
                      </a:ext>
                    </a:extLst>
                  </p:cNvPr>
                  <p:cNvSpPr/>
                  <p:nvPr/>
                </p:nvSpPr>
                <p:spPr>
                  <a:xfrm>
                    <a:off x="4499992" y="1484784"/>
                    <a:ext cx="432048" cy="288032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84" name="Zylinder 83">
                    <a:extLst>
                      <a:ext uri="{FF2B5EF4-FFF2-40B4-BE49-F238E27FC236}">
                        <a16:creationId xmlns:a16="http://schemas.microsoft.com/office/drawing/2014/main" id="{C06010B8-CA49-47AF-80C7-E3343C7DC746}"/>
                      </a:ext>
                    </a:extLst>
                  </p:cNvPr>
                  <p:cNvSpPr/>
                  <p:nvPr/>
                </p:nvSpPr>
                <p:spPr>
                  <a:xfrm>
                    <a:off x="6068826" y="1484784"/>
                    <a:ext cx="432048" cy="288032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</p:grpSp>
        </p:grpSp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4B9D7EAF-B503-48C8-BFFE-9938DA8F44C1}"/>
                </a:ext>
              </a:extLst>
            </p:cNvPr>
            <p:cNvSpPr/>
            <p:nvPr/>
          </p:nvSpPr>
          <p:spPr>
            <a:xfrm>
              <a:off x="3158094" y="1178688"/>
              <a:ext cx="5785069" cy="1792693"/>
            </a:xfrm>
            <a:prstGeom prst="rect">
              <a:avLst/>
            </a:prstGeom>
            <a:solidFill>
              <a:schemeClr val="bg1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1" name="Gerade Verbindung 20">
              <a:extLst>
                <a:ext uri="{FF2B5EF4-FFF2-40B4-BE49-F238E27FC236}">
                  <a16:creationId xmlns:a16="http://schemas.microsoft.com/office/drawing/2014/main" id="{96AFF13C-C8BE-4AED-B85C-F601FF6581AC}"/>
                </a:ext>
              </a:extLst>
            </p:cNvPr>
            <p:cNvCxnSpPr/>
            <p:nvPr/>
          </p:nvCxnSpPr>
          <p:spPr>
            <a:xfrm flipH="1">
              <a:off x="3845534" y="2916282"/>
              <a:ext cx="432048" cy="792088"/>
            </a:xfrm>
            <a:prstGeom prst="line">
              <a:avLst/>
            </a:prstGeom>
            <a:ln w="19050">
              <a:solidFill>
                <a:srgbClr val="00A2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23">
              <a:extLst>
                <a:ext uri="{FF2B5EF4-FFF2-40B4-BE49-F238E27FC236}">
                  <a16:creationId xmlns:a16="http://schemas.microsoft.com/office/drawing/2014/main" id="{1C99CE6D-C4C3-4EAE-BD6E-F1D1E739FE1A}"/>
                </a:ext>
              </a:extLst>
            </p:cNvPr>
            <p:cNvCxnSpPr/>
            <p:nvPr/>
          </p:nvCxnSpPr>
          <p:spPr>
            <a:xfrm>
              <a:off x="7373926" y="2941385"/>
              <a:ext cx="432048" cy="792088"/>
            </a:xfrm>
            <a:prstGeom prst="line">
              <a:avLst/>
            </a:prstGeom>
            <a:ln w="19050">
              <a:solidFill>
                <a:srgbClr val="00A2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21">
              <a:extLst>
                <a:ext uri="{FF2B5EF4-FFF2-40B4-BE49-F238E27FC236}">
                  <a16:creationId xmlns:a16="http://schemas.microsoft.com/office/drawing/2014/main" id="{ABEF5FC3-C072-4605-AEF3-1BDDD0E52ABA}"/>
                </a:ext>
              </a:extLst>
            </p:cNvPr>
            <p:cNvCxnSpPr/>
            <p:nvPr/>
          </p:nvCxnSpPr>
          <p:spPr>
            <a:xfrm>
              <a:off x="5869846" y="2894480"/>
              <a:ext cx="0" cy="885898"/>
            </a:xfrm>
            <a:prstGeom prst="line">
              <a:avLst/>
            </a:prstGeom>
            <a:ln w="19050">
              <a:solidFill>
                <a:srgbClr val="00A2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D1DEB87C-89EF-43E6-8F7D-967E581CC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5534" y="1558072"/>
              <a:ext cx="3960440" cy="17182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5EA243E9-B9C1-4E7A-B70C-B969CBDB1A4A}"/>
              </a:ext>
            </a:extLst>
          </p:cNvPr>
          <p:cNvGrpSpPr/>
          <p:nvPr/>
        </p:nvGrpSpPr>
        <p:grpSpPr>
          <a:xfrm>
            <a:off x="76937" y="2943284"/>
            <a:ext cx="8686947" cy="2798431"/>
            <a:chOff x="847219" y="3204314"/>
            <a:chExt cx="8686947" cy="2798431"/>
          </a:xfrm>
        </p:grpSpPr>
        <p:sp>
          <p:nvSpPr>
            <p:cNvPr id="121" name="Textfeld 120">
              <a:extLst>
                <a:ext uri="{FF2B5EF4-FFF2-40B4-BE49-F238E27FC236}">
                  <a16:creationId xmlns:a16="http://schemas.microsoft.com/office/drawing/2014/main" id="{2CC9F901-9315-4DA9-8735-50B722717CAD}"/>
                </a:ext>
              </a:extLst>
            </p:cNvPr>
            <p:cNvSpPr txBox="1"/>
            <p:nvPr/>
          </p:nvSpPr>
          <p:spPr>
            <a:xfrm>
              <a:off x="847219" y="3204314"/>
              <a:ext cx="3059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>
                  <a:solidFill>
                    <a:schemeClr val="accent2"/>
                  </a:solidFill>
                </a:rPr>
                <a:t>Smart </a:t>
              </a:r>
              <a:r>
                <a:rPr lang="de-DE" sz="2000" dirty="0" err="1">
                  <a:solidFill>
                    <a:schemeClr val="accent2"/>
                  </a:solidFill>
                </a:rPr>
                <a:t>machines</a:t>
              </a:r>
              <a:endParaRPr lang="de-DE" sz="2000" dirty="0">
                <a:solidFill>
                  <a:schemeClr val="accent2"/>
                </a:solidFill>
              </a:endParaRPr>
            </a:p>
          </p:txBody>
        </p:sp>
        <p:grpSp>
          <p:nvGrpSpPr>
            <p:cNvPr id="122" name="Gruppieren 121">
              <a:extLst>
                <a:ext uri="{FF2B5EF4-FFF2-40B4-BE49-F238E27FC236}">
                  <a16:creationId xmlns:a16="http://schemas.microsoft.com/office/drawing/2014/main" id="{D8E7DF5F-4965-4667-B28F-6832A82CAB70}"/>
                </a:ext>
              </a:extLst>
            </p:cNvPr>
            <p:cNvGrpSpPr/>
            <p:nvPr/>
          </p:nvGrpSpPr>
          <p:grpSpPr>
            <a:xfrm>
              <a:off x="3019198" y="3563388"/>
              <a:ext cx="1834448" cy="1358860"/>
              <a:chOff x="611560" y="908720"/>
              <a:chExt cx="3600400" cy="2736144"/>
            </a:xfrm>
          </p:grpSpPr>
          <p:sp>
            <p:nvSpPr>
              <p:cNvPr id="166" name="Würfel 69">
                <a:extLst>
                  <a:ext uri="{FF2B5EF4-FFF2-40B4-BE49-F238E27FC236}">
                    <a16:creationId xmlns:a16="http://schemas.microsoft.com/office/drawing/2014/main" id="{DA15D491-0C0B-446C-968A-E0F446AB64CF}"/>
                  </a:ext>
                </a:extLst>
              </p:cNvPr>
              <p:cNvSpPr/>
              <p:nvPr/>
            </p:nvSpPr>
            <p:spPr>
              <a:xfrm>
                <a:off x="627615" y="2204864"/>
                <a:ext cx="1088797" cy="1440000"/>
              </a:xfrm>
              <a:prstGeom prst="cub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7" name="Würfel 70">
                <a:extLst>
                  <a:ext uri="{FF2B5EF4-FFF2-40B4-BE49-F238E27FC236}">
                    <a16:creationId xmlns:a16="http://schemas.microsoft.com/office/drawing/2014/main" id="{5B24215C-E9BA-4A71-A01C-F0419C23B977}"/>
                  </a:ext>
                </a:extLst>
              </p:cNvPr>
              <p:cNvSpPr/>
              <p:nvPr/>
            </p:nvSpPr>
            <p:spPr>
              <a:xfrm>
                <a:off x="1331960" y="2170018"/>
                <a:ext cx="2880000" cy="1474846"/>
              </a:xfrm>
              <a:prstGeom prst="cub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68" name="Gruppieren 167">
                <a:extLst>
                  <a:ext uri="{FF2B5EF4-FFF2-40B4-BE49-F238E27FC236}">
                    <a16:creationId xmlns:a16="http://schemas.microsoft.com/office/drawing/2014/main" id="{AEEF6574-B8B5-4895-9FF6-5AFF52949B95}"/>
                  </a:ext>
                </a:extLst>
              </p:cNvPr>
              <p:cNvGrpSpPr/>
              <p:nvPr/>
            </p:nvGrpSpPr>
            <p:grpSpPr>
              <a:xfrm>
                <a:off x="611560" y="908720"/>
                <a:ext cx="2880000" cy="1622876"/>
                <a:chOff x="4120182" y="2674074"/>
                <a:chExt cx="2880000" cy="1622876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171" name="Würfel 74">
                  <a:extLst>
                    <a:ext uri="{FF2B5EF4-FFF2-40B4-BE49-F238E27FC236}">
                      <a16:creationId xmlns:a16="http://schemas.microsoft.com/office/drawing/2014/main" id="{68706B62-BEE7-43B1-8E72-3DFB49E69A76}"/>
                    </a:ext>
                  </a:extLst>
                </p:cNvPr>
                <p:cNvSpPr/>
                <p:nvPr/>
              </p:nvSpPr>
              <p:spPr>
                <a:xfrm>
                  <a:off x="4120182" y="2856950"/>
                  <a:ext cx="2880000" cy="1440000"/>
                </a:xfrm>
                <a:prstGeom prst="cube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172" name="Gruppieren 171">
                  <a:extLst>
                    <a:ext uri="{FF2B5EF4-FFF2-40B4-BE49-F238E27FC236}">
                      <a16:creationId xmlns:a16="http://schemas.microsoft.com/office/drawing/2014/main" id="{8489F62F-A264-4585-91ED-8D5A3811E60B}"/>
                    </a:ext>
                  </a:extLst>
                </p:cNvPr>
                <p:cNvGrpSpPr/>
                <p:nvPr/>
              </p:nvGrpSpPr>
              <p:grpSpPr>
                <a:xfrm>
                  <a:off x="4716016" y="2674074"/>
                  <a:ext cx="2000882" cy="288032"/>
                  <a:chOff x="4499992" y="1484784"/>
                  <a:chExt cx="2000882" cy="288032"/>
                </a:xfrm>
                <a:grpFill/>
              </p:grpSpPr>
              <p:sp>
                <p:nvSpPr>
                  <p:cNvPr id="177" name="Zylinder 176">
                    <a:extLst>
                      <a:ext uri="{FF2B5EF4-FFF2-40B4-BE49-F238E27FC236}">
                        <a16:creationId xmlns:a16="http://schemas.microsoft.com/office/drawing/2014/main" id="{1AF56C03-453C-4FE2-AFA4-2DD95BEDC94A}"/>
                      </a:ext>
                    </a:extLst>
                  </p:cNvPr>
                  <p:cNvSpPr/>
                  <p:nvPr/>
                </p:nvSpPr>
                <p:spPr>
                  <a:xfrm>
                    <a:off x="5284409" y="1484784"/>
                    <a:ext cx="432048" cy="288032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78" name="Zylinder 177">
                    <a:extLst>
                      <a:ext uri="{FF2B5EF4-FFF2-40B4-BE49-F238E27FC236}">
                        <a16:creationId xmlns:a16="http://schemas.microsoft.com/office/drawing/2014/main" id="{FB2524F2-B0D0-49DF-8D74-17160B73E4A1}"/>
                      </a:ext>
                    </a:extLst>
                  </p:cNvPr>
                  <p:cNvSpPr/>
                  <p:nvPr/>
                </p:nvSpPr>
                <p:spPr>
                  <a:xfrm>
                    <a:off x="4499992" y="1484784"/>
                    <a:ext cx="432048" cy="288032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79" name="Zylinder 178">
                    <a:extLst>
                      <a:ext uri="{FF2B5EF4-FFF2-40B4-BE49-F238E27FC236}">
                        <a16:creationId xmlns:a16="http://schemas.microsoft.com/office/drawing/2014/main" id="{B5E850B0-BAC9-4971-AB93-B6CA75CE3CD6}"/>
                      </a:ext>
                    </a:extLst>
                  </p:cNvPr>
                  <p:cNvSpPr/>
                  <p:nvPr/>
                </p:nvSpPr>
                <p:spPr>
                  <a:xfrm>
                    <a:off x="6068826" y="1484784"/>
                    <a:ext cx="432048" cy="288032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173" name="Gruppieren 172">
                  <a:extLst>
                    <a:ext uri="{FF2B5EF4-FFF2-40B4-BE49-F238E27FC236}">
                      <a16:creationId xmlns:a16="http://schemas.microsoft.com/office/drawing/2014/main" id="{B89E1718-8ACC-498A-810E-04F8A61365E6}"/>
                    </a:ext>
                  </a:extLst>
                </p:cNvPr>
                <p:cNvGrpSpPr/>
                <p:nvPr/>
              </p:nvGrpSpPr>
              <p:grpSpPr>
                <a:xfrm>
                  <a:off x="4499992" y="2852936"/>
                  <a:ext cx="2000882" cy="288032"/>
                  <a:chOff x="4499992" y="1484784"/>
                  <a:chExt cx="2000882" cy="288032"/>
                </a:xfrm>
                <a:grpFill/>
              </p:grpSpPr>
              <p:sp>
                <p:nvSpPr>
                  <p:cNvPr id="174" name="Zylinder 173">
                    <a:extLst>
                      <a:ext uri="{FF2B5EF4-FFF2-40B4-BE49-F238E27FC236}">
                        <a16:creationId xmlns:a16="http://schemas.microsoft.com/office/drawing/2014/main" id="{7D7BE077-2C40-4179-8A11-DDB7995936C0}"/>
                      </a:ext>
                    </a:extLst>
                  </p:cNvPr>
                  <p:cNvSpPr/>
                  <p:nvPr/>
                </p:nvSpPr>
                <p:spPr>
                  <a:xfrm>
                    <a:off x="5284409" y="1484784"/>
                    <a:ext cx="432048" cy="288032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75" name="Zylinder 174">
                    <a:extLst>
                      <a:ext uri="{FF2B5EF4-FFF2-40B4-BE49-F238E27FC236}">
                        <a16:creationId xmlns:a16="http://schemas.microsoft.com/office/drawing/2014/main" id="{6001B1CA-A1AE-4497-92D0-F813A8C1707D}"/>
                      </a:ext>
                    </a:extLst>
                  </p:cNvPr>
                  <p:cNvSpPr/>
                  <p:nvPr/>
                </p:nvSpPr>
                <p:spPr>
                  <a:xfrm>
                    <a:off x="4499992" y="1484784"/>
                    <a:ext cx="432048" cy="288032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76" name="Zylinder 175">
                    <a:extLst>
                      <a:ext uri="{FF2B5EF4-FFF2-40B4-BE49-F238E27FC236}">
                        <a16:creationId xmlns:a16="http://schemas.microsoft.com/office/drawing/2014/main" id="{2D8A76EC-158B-4591-B121-FF8482F33A58}"/>
                      </a:ext>
                    </a:extLst>
                  </p:cNvPr>
                  <p:cNvSpPr/>
                  <p:nvPr/>
                </p:nvSpPr>
                <p:spPr>
                  <a:xfrm>
                    <a:off x="6068826" y="1484784"/>
                    <a:ext cx="432048" cy="288032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</p:grpSp>
          <p:sp>
            <p:nvSpPr>
              <p:cNvPr id="169" name="Zylinder 168">
                <a:extLst>
                  <a:ext uri="{FF2B5EF4-FFF2-40B4-BE49-F238E27FC236}">
                    <a16:creationId xmlns:a16="http://schemas.microsoft.com/office/drawing/2014/main" id="{839F9F22-C14D-4133-8398-7FBDA5AB6B48}"/>
                  </a:ext>
                </a:extLst>
              </p:cNvPr>
              <p:cNvSpPr/>
              <p:nvPr/>
            </p:nvSpPr>
            <p:spPr>
              <a:xfrm>
                <a:off x="3635896" y="2026002"/>
                <a:ext cx="432048" cy="288032"/>
              </a:xfrm>
              <a:prstGeom prst="can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0" name="Zylinder 169">
                <a:extLst>
                  <a:ext uri="{FF2B5EF4-FFF2-40B4-BE49-F238E27FC236}">
                    <a16:creationId xmlns:a16="http://schemas.microsoft.com/office/drawing/2014/main" id="{986E2AC0-1555-414F-B22D-0100C298A210}"/>
                  </a:ext>
                </a:extLst>
              </p:cNvPr>
              <p:cNvSpPr/>
              <p:nvPr/>
            </p:nvSpPr>
            <p:spPr>
              <a:xfrm>
                <a:off x="3419872" y="2204864"/>
                <a:ext cx="432048" cy="288032"/>
              </a:xfrm>
              <a:prstGeom prst="can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23" name="Rechteck 122">
              <a:extLst>
                <a:ext uri="{FF2B5EF4-FFF2-40B4-BE49-F238E27FC236}">
                  <a16:creationId xmlns:a16="http://schemas.microsoft.com/office/drawing/2014/main" id="{BFC9017B-7BA9-48C8-A9B2-D092F9DBAE79}"/>
                </a:ext>
              </a:extLst>
            </p:cNvPr>
            <p:cNvSpPr/>
            <p:nvPr/>
          </p:nvSpPr>
          <p:spPr>
            <a:xfrm>
              <a:off x="2909430" y="3573647"/>
              <a:ext cx="2088232" cy="1569913"/>
            </a:xfrm>
            <a:prstGeom prst="rect">
              <a:avLst/>
            </a:prstGeom>
            <a:solidFill>
              <a:schemeClr val="bg1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4" name="Gerade Verbindung 168">
              <a:extLst>
                <a:ext uri="{FF2B5EF4-FFF2-40B4-BE49-F238E27FC236}">
                  <a16:creationId xmlns:a16="http://schemas.microsoft.com/office/drawing/2014/main" id="{BDC5AA74-DFFD-4DD1-B463-69F2311EEB3E}"/>
                </a:ext>
              </a:extLst>
            </p:cNvPr>
            <p:cNvCxnSpPr/>
            <p:nvPr/>
          </p:nvCxnSpPr>
          <p:spPr>
            <a:xfrm>
              <a:off x="3931580" y="4860499"/>
              <a:ext cx="1409451" cy="908283"/>
            </a:xfrm>
            <a:prstGeom prst="line">
              <a:avLst/>
            </a:prstGeom>
            <a:ln w="19050">
              <a:solidFill>
                <a:srgbClr val="00A2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 Verbindung 167">
              <a:extLst>
                <a:ext uri="{FF2B5EF4-FFF2-40B4-BE49-F238E27FC236}">
                  <a16:creationId xmlns:a16="http://schemas.microsoft.com/office/drawing/2014/main" id="{7724F8CB-7E48-42FE-9A78-F583E6F7F0A5}"/>
                </a:ext>
              </a:extLst>
            </p:cNvPr>
            <p:cNvCxnSpPr/>
            <p:nvPr/>
          </p:nvCxnSpPr>
          <p:spPr>
            <a:xfrm flipH="1">
              <a:off x="3687539" y="4860499"/>
              <a:ext cx="216024" cy="914609"/>
            </a:xfrm>
            <a:prstGeom prst="line">
              <a:avLst/>
            </a:prstGeom>
            <a:ln w="19050">
              <a:solidFill>
                <a:srgbClr val="00A2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6" name="Gruppieren 125">
              <a:extLst>
                <a:ext uri="{FF2B5EF4-FFF2-40B4-BE49-F238E27FC236}">
                  <a16:creationId xmlns:a16="http://schemas.microsoft.com/office/drawing/2014/main" id="{068A163A-39C8-4129-AC58-B4AA7D5CED95}"/>
                </a:ext>
              </a:extLst>
            </p:cNvPr>
            <p:cNvGrpSpPr/>
            <p:nvPr/>
          </p:nvGrpSpPr>
          <p:grpSpPr>
            <a:xfrm>
              <a:off x="5055958" y="3680974"/>
              <a:ext cx="1669896" cy="1285882"/>
              <a:chOff x="2555776" y="1520859"/>
              <a:chExt cx="3646889" cy="2700069"/>
            </a:xfrm>
          </p:grpSpPr>
          <p:sp>
            <p:nvSpPr>
              <p:cNvPr id="152" name="Würfel 107">
                <a:extLst>
                  <a:ext uri="{FF2B5EF4-FFF2-40B4-BE49-F238E27FC236}">
                    <a16:creationId xmlns:a16="http://schemas.microsoft.com/office/drawing/2014/main" id="{14F24582-A5F5-4750-966F-E0C8693CD736}"/>
                  </a:ext>
                </a:extLst>
              </p:cNvPr>
              <p:cNvSpPr/>
              <p:nvPr/>
            </p:nvSpPr>
            <p:spPr>
              <a:xfrm>
                <a:off x="2555776" y="2780928"/>
                <a:ext cx="2061675" cy="1440000"/>
              </a:xfrm>
              <a:prstGeom prst="cub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3" name="Würfel 108">
                <a:extLst>
                  <a:ext uri="{FF2B5EF4-FFF2-40B4-BE49-F238E27FC236}">
                    <a16:creationId xmlns:a16="http://schemas.microsoft.com/office/drawing/2014/main" id="{EFB3912E-D800-4B32-B341-C71DAFA1CA2E}"/>
                  </a:ext>
                </a:extLst>
              </p:cNvPr>
              <p:cNvSpPr/>
              <p:nvPr/>
            </p:nvSpPr>
            <p:spPr>
              <a:xfrm>
                <a:off x="4258665" y="2780928"/>
                <a:ext cx="1944000" cy="1440000"/>
              </a:xfrm>
              <a:prstGeom prst="cub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4" name="Zylinder 153">
                <a:extLst>
                  <a:ext uri="{FF2B5EF4-FFF2-40B4-BE49-F238E27FC236}">
                    <a16:creationId xmlns:a16="http://schemas.microsoft.com/office/drawing/2014/main" id="{2829118B-203F-4B10-9D58-D588124ECCF3}"/>
                  </a:ext>
                </a:extLst>
              </p:cNvPr>
              <p:cNvSpPr/>
              <p:nvPr/>
            </p:nvSpPr>
            <p:spPr>
              <a:xfrm>
                <a:off x="3059832" y="2602066"/>
                <a:ext cx="432048" cy="288032"/>
              </a:xfrm>
              <a:prstGeom prst="can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5" name="Zylinder 154">
                <a:extLst>
                  <a:ext uri="{FF2B5EF4-FFF2-40B4-BE49-F238E27FC236}">
                    <a16:creationId xmlns:a16="http://schemas.microsoft.com/office/drawing/2014/main" id="{464A60BB-93D0-4298-B0FE-1BCDFE93B51B}"/>
                  </a:ext>
                </a:extLst>
              </p:cNvPr>
              <p:cNvSpPr/>
              <p:nvPr/>
            </p:nvSpPr>
            <p:spPr>
              <a:xfrm>
                <a:off x="2843808" y="2780928"/>
                <a:ext cx="432048" cy="288032"/>
              </a:xfrm>
              <a:prstGeom prst="can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56" name="Gruppieren 155">
                <a:extLst>
                  <a:ext uri="{FF2B5EF4-FFF2-40B4-BE49-F238E27FC236}">
                    <a16:creationId xmlns:a16="http://schemas.microsoft.com/office/drawing/2014/main" id="{7375139F-D781-4EED-938A-1DEC6BBBB540}"/>
                  </a:ext>
                </a:extLst>
              </p:cNvPr>
              <p:cNvGrpSpPr/>
              <p:nvPr/>
            </p:nvGrpSpPr>
            <p:grpSpPr>
              <a:xfrm>
                <a:off x="3322665" y="1520859"/>
                <a:ext cx="2880000" cy="1622876"/>
                <a:chOff x="4120182" y="2674074"/>
                <a:chExt cx="2880000" cy="1622876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157" name="Würfel 112">
                  <a:extLst>
                    <a:ext uri="{FF2B5EF4-FFF2-40B4-BE49-F238E27FC236}">
                      <a16:creationId xmlns:a16="http://schemas.microsoft.com/office/drawing/2014/main" id="{B35F1CE7-0E87-4A8C-B191-762ACBEF131D}"/>
                    </a:ext>
                  </a:extLst>
                </p:cNvPr>
                <p:cNvSpPr/>
                <p:nvPr/>
              </p:nvSpPr>
              <p:spPr>
                <a:xfrm>
                  <a:off x="4120182" y="2856950"/>
                  <a:ext cx="2880000" cy="1440000"/>
                </a:xfrm>
                <a:prstGeom prst="cube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158" name="Gruppieren 157">
                  <a:extLst>
                    <a:ext uri="{FF2B5EF4-FFF2-40B4-BE49-F238E27FC236}">
                      <a16:creationId xmlns:a16="http://schemas.microsoft.com/office/drawing/2014/main" id="{8F749CB4-5BCE-4299-AAF6-388455F0EAA3}"/>
                    </a:ext>
                  </a:extLst>
                </p:cNvPr>
                <p:cNvGrpSpPr/>
                <p:nvPr/>
              </p:nvGrpSpPr>
              <p:grpSpPr>
                <a:xfrm>
                  <a:off x="4716016" y="2674074"/>
                  <a:ext cx="2000882" cy="288032"/>
                  <a:chOff x="4499992" y="1484784"/>
                  <a:chExt cx="2000882" cy="288032"/>
                </a:xfrm>
                <a:grpFill/>
              </p:grpSpPr>
              <p:sp>
                <p:nvSpPr>
                  <p:cNvPr id="163" name="Zylinder 162">
                    <a:extLst>
                      <a:ext uri="{FF2B5EF4-FFF2-40B4-BE49-F238E27FC236}">
                        <a16:creationId xmlns:a16="http://schemas.microsoft.com/office/drawing/2014/main" id="{57EA6580-45DE-49F3-A241-D7740E72D4C6}"/>
                      </a:ext>
                    </a:extLst>
                  </p:cNvPr>
                  <p:cNvSpPr/>
                  <p:nvPr/>
                </p:nvSpPr>
                <p:spPr>
                  <a:xfrm>
                    <a:off x="5284409" y="1484784"/>
                    <a:ext cx="432048" cy="288032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64" name="Zylinder 163">
                    <a:extLst>
                      <a:ext uri="{FF2B5EF4-FFF2-40B4-BE49-F238E27FC236}">
                        <a16:creationId xmlns:a16="http://schemas.microsoft.com/office/drawing/2014/main" id="{533C50AD-5F57-4BF6-9F71-FA329120CF50}"/>
                      </a:ext>
                    </a:extLst>
                  </p:cNvPr>
                  <p:cNvSpPr/>
                  <p:nvPr/>
                </p:nvSpPr>
                <p:spPr>
                  <a:xfrm>
                    <a:off x="4499992" y="1484784"/>
                    <a:ext cx="432048" cy="288032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65" name="Zylinder 164">
                    <a:extLst>
                      <a:ext uri="{FF2B5EF4-FFF2-40B4-BE49-F238E27FC236}">
                        <a16:creationId xmlns:a16="http://schemas.microsoft.com/office/drawing/2014/main" id="{9F306F7A-074C-4932-BFAB-E3011B8772A0}"/>
                      </a:ext>
                    </a:extLst>
                  </p:cNvPr>
                  <p:cNvSpPr/>
                  <p:nvPr/>
                </p:nvSpPr>
                <p:spPr>
                  <a:xfrm>
                    <a:off x="6068826" y="1484784"/>
                    <a:ext cx="432048" cy="288032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159" name="Gruppieren 158">
                  <a:extLst>
                    <a:ext uri="{FF2B5EF4-FFF2-40B4-BE49-F238E27FC236}">
                      <a16:creationId xmlns:a16="http://schemas.microsoft.com/office/drawing/2014/main" id="{EEB93F8E-BB85-4524-81A5-E892B11BB77F}"/>
                    </a:ext>
                  </a:extLst>
                </p:cNvPr>
                <p:cNvGrpSpPr/>
                <p:nvPr/>
              </p:nvGrpSpPr>
              <p:grpSpPr>
                <a:xfrm>
                  <a:off x="4499992" y="2852936"/>
                  <a:ext cx="2000882" cy="288032"/>
                  <a:chOff x="4499992" y="1484784"/>
                  <a:chExt cx="2000882" cy="288032"/>
                </a:xfrm>
                <a:grpFill/>
              </p:grpSpPr>
              <p:sp>
                <p:nvSpPr>
                  <p:cNvPr id="160" name="Zylinder 159">
                    <a:extLst>
                      <a:ext uri="{FF2B5EF4-FFF2-40B4-BE49-F238E27FC236}">
                        <a16:creationId xmlns:a16="http://schemas.microsoft.com/office/drawing/2014/main" id="{E0ACE6E2-AA5E-4A80-A880-75C96933D386}"/>
                      </a:ext>
                    </a:extLst>
                  </p:cNvPr>
                  <p:cNvSpPr/>
                  <p:nvPr/>
                </p:nvSpPr>
                <p:spPr>
                  <a:xfrm>
                    <a:off x="5284409" y="1484784"/>
                    <a:ext cx="432048" cy="288032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61" name="Zylinder 160">
                    <a:extLst>
                      <a:ext uri="{FF2B5EF4-FFF2-40B4-BE49-F238E27FC236}">
                        <a16:creationId xmlns:a16="http://schemas.microsoft.com/office/drawing/2014/main" id="{247439DE-B835-4D99-9477-A21CDE1AD861}"/>
                      </a:ext>
                    </a:extLst>
                  </p:cNvPr>
                  <p:cNvSpPr/>
                  <p:nvPr/>
                </p:nvSpPr>
                <p:spPr>
                  <a:xfrm>
                    <a:off x="4499992" y="1484784"/>
                    <a:ext cx="432048" cy="288032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62" name="Zylinder 161">
                    <a:extLst>
                      <a:ext uri="{FF2B5EF4-FFF2-40B4-BE49-F238E27FC236}">
                        <a16:creationId xmlns:a16="http://schemas.microsoft.com/office/drawing/2014/main" id="{7EB616F3-6D37-4B62-A702-DC59C5C42DFE}"/>
                      </a:ext>
                    </a:extLst>
                  </p:cNvPr>
                  <p:cNvSpPr/>
                  <p:nvPr/>
                </p:nvSpPr>
                <p:spPr>
                  <a:xfrm>
                    <a:off x="6068826" y="1484784"/>
                    <a:ext cx="432048" cy="288032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</p:grpSp>
        </p:grpSp>
        <p:pic>
          <p:nvPicPr>
            <p:cNvPr id="127" name="Grafik 126">
              <a:extLst>
                <a:ext uri="{FF2B5EF4-FFF2-40B4-BE49-F238E27FC236}">
                  <a16:creationId xmlns:a16="http://schemas.microsoft.com/office/drawing/2014/main" id="{41AFF7F2-7AB8-4E40-8279-39B1FAC893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58800" y="3312827"/>
              <a:ext cx="947441" cy="197293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8" name="Gerade Verbindung 172">
              <a:extLst>
                <a:ext uri="{FF2B5EF4-FFF2-40B4-BE49-F238E27FC236}">
                  <a16:creationId xmlns:a16="http://schemas.microsoft.com/office/drawing/2014/main" id="{8C3BF6F1-28CF-4E26-811A-C5C6FA4ED035}"/>
                </a:ext>
              </a:extLst>
            </p:cNvPr>
            <p:cNvCxnSpPr/>
            <p:nvPr/>
          </p:nvCxnSpPr>
          <p:spPr>
            <a:xfrm>
              <a:off x="6077955" y="4843893"/>
              <a:ext cx="997658" cy="1158852"/>
            </a:xfrm>
            <a:prstGeom prst="line">
              <a:avLst/>
            </a:prstGeom>
            <a:ln w="19050">
              <a:solidFill>
                <a:srgbClr val="00A2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echteck 128">
              <a:extLst>
                <a:ext uri="{FF2B5EF4-FFF2-40B4-BE49-F238E27FC236}">
                  <a16:creationId xmlns:a16="http://schemas.microsoft.com/office/drawing/2014/main" id="{A5F0273E-3962-435D-9E72-4677A97771A5}"/>
                </a:ext>
              </a:extLst>
            </p:cNvPr>
            <p:cNvSpPr/>
            <p:nvPr/>
          </p:nvSpPr>
          <p:spPr>
            <a:xfrm>
              <a:off x="4986062" y="3421204"/>
              <a:ext cx="2088232" cy="1569913"/>
            </a:xfrm>
            <a:prstGeom prst="rect">
              <a:avLst/>
            </a:prstGeom>
            <a:solidFill>
              <a:schemeClr val="bg1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0" name="Grafik 129">
              <a:extLst>
                <a:ext uri="{FF2B5EF4-FFF2-40B4-BE49-F238E27FC236}">
                  <a16:creationId xmlns:a16="http://schemas.microsoft.com/office/drawing/2014/main" id="{9B2C2351-7B7B-473F-A65B-5FC0DE08B4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24179" y="3316726"/>
              <a:ext cx="870044" cy="193708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1" name="Gruppieren 130">
              <a:extLst>
                <a:ext uri="{FF2B5EF4-FFF2-40B4-BE49-F238E27FC236}">
                  <a16:creationId xmlns:a16="http://schemas.microsoft.com/office/drawing/2014/main" id="{DC7FF531-1C70-4DAA-97A3-0B5C287283A8}"/>
                </a:ext>
              </a:extLst>
            </p:cNvPr>
            <p:cNvGrpSpPr/>
            <p:nvPr/>
          </p:nvGrpSpPr>
          <p:grpSpPr>
            <a:xfrm>
              <a:off x="7044108" y="3533653"/>
              <a:ext cx="2346043" cy="1399301"/>
              <a:chOff x="2555776" y="1520859"/>
              <a:chExt cx="4582889" cy="2700069"/>
            </a:xfrm>
            <a:solidFill>
              <a:schemeClr val="accent3">
                <a:lumMod val="20000"/>
                <a:lumOff val="80000"/>
              </a:schemeClr>
            </a:solidFill>
          </p:grpSpPr>
          <p:grpSp>
            <p:nvGrpSpPr>
              <p:cNvPr id="135" name="Gruppieren 134">
                <a:extLst>
                  <a:ext uri="{FF2B5EF4-FFF2-40B4-BE49-F238E27FC236}">
                    <a16:creationId xmlns:a16="http://schemas.microsoft.com/office/drawing/2014/main" id="{A5115940-9FCB-42A8-8D84-7CF47C5ED6AB}"/>
                  </a:ext>
                </a:extLst>
              </p:cNvPr>
              <p:cNvGrpSpPr/>
              <p:nvPr/>
            </p:nvGrpSpPr>
            <p:grpSpPr>
              <a:xfrm>
                <a:off x="2555776" y="1520859"/>
                <a:ext cx="4582889" cy="2700069"/>
                <a:chOff x="2555776" y="1520859"/>
                <a:chExt cx="4582889" cy="2700069"/>
              </a:xfrm>
              <a:grpFill/>
            </p:grpSpPr>
            <p:sp>
              <p:nvSpPr>
                <p:cNvPr id="138" name="Würfel 129">
                  <a:extLst>
                    <a:ext uri="{FF2B5EF4-FFF2-40B4-BE49-F238E27FC236}">
                      <a16:creationId xmlns:a16="http://schemas.microsoft.com/office/drawing/2014/main" id="{1040ECBF-1FDE-4F44-B995-C1B8B5B91C19}"/>
                    </a:ext>
                  </a:extLst>
                </p:cNvPr>
                <p:cNvSpPr/>
                <p:nvPr/>
              </p:nvSpPr>
              <p:spPr>
                <a:xfrm>
                  <a:off x="2555776" y="2780928"/>
                  <a:ext cx="2061675" cy="1440000"/>
                </a:xfrm>
                <a:prstGeom prst="cube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9" name="Würfel 130">
                  <a:extLst>
                    <a:ext uri="{FF2B5EF4-FFF2-40B4-BE49-F238E27FC236}">
                      <a16:creationId xmlns:a16="http://schemas.microsoft.com/office/drawing/2014/main" id="{ECF17363-D27B-4B52-9CFC-DA6728C740A9}"/>
                    </a:ext>
                  </a:extLst>
                </p:cNvPr>
                <p:cNvSpPr/>
                <p:nvPr/>
              </p:nvSpPr>
              <p:spPr>
                <a:xfrm>
                  <a:off x="4258665" y="2780928"/>
                  <a:ext cx="2880000" cy="1440000"/>
                </a:xfrm>
                <a:prstGeom prst="cube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0" name="Zylinder 139">
                  <a:extLst>
                    <a:ext uri="{FF2B5EF4-FFF2-40B4-BE49-F238E27FC236}">
                      <a16:creationId xmlns:a16="http://schemas.microsoft.com/office/drawing/2014/main" id="{4769F75E-92DE-4C64-996C-E7B8EC74118D}"/>
                    </a:ext>
                  </a:extLst>
                </p:cNvPr>
                <p:cNvSpPr/>
                <p:nvPr/>
              </p:nvSpPr>
              <p:spPr>
                <a:xfrm>
                  <a:off x="3059832" y="2602066"/>
                  <a:ext cx="432048" cy="288032"/>
                </a:xfrm>
                <a:prstGeom prst="can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1" name="Zylinder 140">
                  <a:extLst>
                    <a:ext uri="{FF2B5EF4-FFF2-40B4-BE49-F238E27FC236}">
                      <a16:creationId xmlns:a16="http://schemas.microsoft.com/office/drawing/2014/main" id="{DF7DF1EE-1F49-4B77-8C3B-23056FC621C8}"/>
                    </a:ext>
                  </a:extLst>
                </p:cNvPr>
                <p:cNvSpPr/>
                <p:nvPr/>
              </p:nvSpPr>
              <p:spPr>
                <a:xfrm>
                  <a:off x="2843808" y="2780928"/>
                  <a:ext cx="432048" cy="288032"/>
                </a:xfrm>
                <a:prstGeom prst="can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142" name="Gruppieren 141">
                  <a:extLst>
                    <a:ext uri="{FF2B5EF4-FFF2-40B4-BE49-F238E27FC236}">
                      <a16:creationId xmlns:a16="http://schemas.microsoft.com/office/drawing/2014/main" id="{3EB6CC2F-4E2E-4BC9-8D2A-9C6842A48EAD}"/>
                    </a:ext>
                  </a:extLst>
                </p:cNvPr>
                <p:cNvGrpSpPr/>
                <p:nvPr/>
              </p:nvGrpSpPr>
              <p:grpSpPr>
                <a:xfrm>
                  <a:off x="3322665" y="1520859"/>
                  <a:ext cx="2880000" cy="1622876"/>
                  <a:chOff x="4120182" y="2674074"/>
                  <a:chExt cx="2880000" cy="1622876"/>
                </a:xfrm>
                <a:grpFill/>
              </p:grpSpPr>
              <p:sp>
                <p:nvSpPr>
                  <p:cNvPr id="143" name="Würfel 134">
                    <a:extLst>
                      <a:ext uri="{FF2B5EF4-FFF2-40B4-BE49-F238E27FC236}">
                        <a16:creationId xmlns:a16="http://schemas.microsoft.com/office/drawing/2014/main" id="{8F83A8F2-DF93-4066-9C67-089BCAF95FD5}"/>
                      </a:ext>
                    </a:extLst>
                  </p:cNvPr>
                  <p:cNvSpPr/>
                  <p:nvPr/>
                </p:nvSpPr>
                <p:spPr>
                  <a:xfrm>
                    <a:off x="4120182" y="2856950"/>
                    <a:ext cx="2880000" cy="1440000"/>
                  </a:xfrm>
                  <a:prstGeom prst="cub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grpSp>
                <p:nvGrpSpPr>
                  <p:cNvPr id="144" name="Gruppieren 143">
                    <a:extLst>
                      <a:ext uri="{FF2B5EF4-FFF2-40B4-BE49-F238E27FC236}">
                        <a16:creationId xmlns:a16="http://schemas.microsoft.com/office/drawing/2014/main" id="{3F87CE3B-181F-4942-9A73-7CB1A6DF9918}"/>
                      </a:ext>
                    </a:extLst>
                  </p:cNvPr>
                  <p:cNvGrpSpPr/>
                  <p:nvPr/>
                </p:nvGrpSpPr>
                <p:grpSpPr>
                  <a:xfrm>
                    <a:off x="4716016" y="2674074"/>
                    <a:ext cx="2000882" cy="288032"/>
                    <a:chOff x="4499992" y="1484784"/>
                    <a:chExt cx="2000882" cy="288032"/>
                  </a:xfrm>
                  <a:grpFill/>
                </p:grpSpPr>
                <p:sp>
                  <p:nvSpPr>
                    <p:cNvPr id="149" name="Zylinder 148">
                      <a:extLst>
                        <a:ext uri="{FF2B5EF4-FFF2-40B4-BE49-F238E27FC236}">
                          <a16:creationId xmlns:a16="http://schemas.microsoft.com/office/drawing/2014/main" id="{485ADFCA-E2EF-42C1-9BB7-D410507778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84409" y="1484784"/>
                      <a:ext cx="432048" cy="288032"/>
                    </a:xfrm>
                    <a:prstGeom prst="can">
                      <a:avLst/>
                    </a:prstGeom>
                    <a:grpFill/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50" name="Zylinder 149">
                      <a:extLst>
                        <a:ext uri="{FF2B5EF4-FFF2-40B4-BE49-F238E27FC236}">
                          <a16:creationId xmlns:a16="http://schemas.microsoft.com/office/drawing/2014/main" id="{101705C9-BC6F-4CE1-BBCD-D886A5B707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9992" y="1484784"/>
                      <a:ext cx="432048" cy="288032"/>
                    </a:xfrm>
                    <a:prstGeom prst="can">
                      <a:avLst/>
                    </a:prstGeom>
                    <a:grpFill/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51" name="Zylinder 150">
                      <a:extLst>
                        <a:ext uri="{FF2B5EF4-FFF2-40B4-BE49-F238E27FC236}">
                          <a16:creationId xmlns:a16="http://schemas.microsoft.com/office/drawing/2014/main" id="{0685E89A-483D-45B3-AECF-52E46B07BA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68826" y="1484784"/>
                      <a:ext cx="432048" cy="288032"/>
                    </a:xfrm>
                    <a:prstGeom prst="can">
                      <a:avLst/>
                    </a:prstGeom>
                    <a:grpFill/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  <p:grpSp>
                <p:nvGrpSpPr>
                  <p:cNvPr id="145" name="Gruppieren 144">
                    <a:extLst>
                      <a:ext uri="{FF2B5EF4-FFF2-40B4-BE49-F238E27FC236}">
                        <a16:creationId xmlns:a16="http://schemas.microsoft.com/office/drawing/2014/main" id="{F3DDE16E-6824-496D-9455-ABB3269D6DE3}"/>
                      </a:ext>
                    </a:extLst>
                  </p:cNvPr>
                  <p:cNvGrpSpPr/>
                  <p:nvPr/>
                </p:nvGrpSpPr>
                <p:grpSpPr>
                  <a:xfrm>
                    <a:off x="4499992" y="2852936"/>
                    <a:ext cx="2000882" cy="288032"/>
                    <a:chOff x="4499992" y="1484784"/>
                    <a:chExt cx="2000882" cy="288032"/>
                  </a:xfrm>
                  <a:grpFill/>
                </p:grpSpPr>
                <p:sp>
                  <p:nvSpPr>
                    <p:cNvPr id="146" name="Zylinder 145">
                      <a:extLst>
                        <a:ext uri="{FF2B5EF4-FFF2-40B4-BE49-F238E27FC236}">
                          <a16:creationId xmlns:a16="http://schemas.microsoft.com/office/drawing/2014/main" id="{FAFD9DC0-C013-4768-AA1C-5BAE847084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84409" y="1484784"/>
                      <a:ext cx="432048" cy="288032"/>
                    </a:xfrm>
                    <a:prstGeom prst="can">
                      <a:avLst/>
                    </a:prstGeom>
                    <a:grpFill/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47" name="Zylinder 146">
                      <a:extLst>
                        <a:ext uri="{FF2B5EF4-FFF2-40B4-BE49-F238E27FC236}">
                          <a16:creationId xmlns:a16="http://schemas.microsoft.com/office/drawing/2014/main" id="{0B05A34C-02B5-4E38-AFF2-3D1A879C47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9992" y="1484784"/>
                      <a:ext cx="432048" cy="288032"/>
                    </a:xfrm>
                    <a:prstGeom prst="can">
                      <a:avLst/>
                    </a:prstGeom>
                    <a:grpFill/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48" name="Zylinder 147">
                      <a:extLst>
                        <a:ext uri="{FF2B5EF4-FFF2-40B4-BE49-F238E27FC236}">
                          <a16:creationId xmlns:a16="http://schemas.microsoft.com/office/drawing/2014/main" id="{989730C4-BA6D-4E87-9BB5-9094F7D269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68826" y="1484784"/>
                      <a:ext cx="432048" cy="288032"/>
                    </a:xfrm>
                    <a:prstGeom prst="can">
                      <a:avLst/>
                    </a:prstGeom>
                    <a:grpFill/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</p:grpSp>
          </p:grpSp>
          <p:sp>
            <p:nvSpPr>
              <p:cNvPr id="136" name="Zylinder 135">
                <a:extLst>
                  <a:ext uri="{FF2B5EF4-FFF2-40B4-BE49-F238E27FC236}">
                    <a16:creationId xmlns:a16="http://schemas.microsoft.com/office/drawing/2014/main" id="{BD034F00-0AB0-4FBE-BE46-2DAAA77B6561}"/>
                  </a:ext>
                </a:extLst>
              </p:cNvPr>
              <p:cNvSpPr/>
              <p:nvPr/>
            </p:nvSpPr>
            <p:spPr>
              <a:xfrm>
                <a:off x="6372200" y="2602066"/>
                <a:ext cx="432048" cy="288032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7" name="Zylinder 136">
                <a:extLst>
                  <a:ext uri="{FF2B5EF4-FFF2-40B4-BE49-F238E27FC236}">
                    <a16:creationId xmlns:a16="http://schemas.microsoft.com/office/drawing/2014/main" id="{8530A276-B2F3-4C41-B81E-A8706148F40D}"/>
                  </a:ext>
                </a:extLst>
              </p:cNvPr>
              <p:cNvSpPr/>
              <p:nvPr/>
            </p:nvSpPr>
            <p:spPr>
              <a:xfrm>
                <a:off x="6156176" y="2780928"/>
                <a:ext cx="432048" cy="288032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32" name="Rechteck 131">
              <a:extLst>
                <a:ext uri="{FF2B5EF4-FFF2-40B4-BE49-F238E27FC236}">
                  <a16:creationId xmlns:a16="http://schemas.microsoft.com/office/drawing/2014/main" id="{EA0E96B4-9703-457B-8BEB-0A064043278B}"/>
                </a:ext>
              </a:extLst>
            </p:cNvPr>
            <p:cNvSpPr/>
            <p:nvPr/>
          </p:nvSpPr>
          <p:spPr>
            <a:xfrm>
              <a:off x="7055390" y="3645170"/>
              <a:ext cx="2478776" cy="1569913"/>
            </a:xfrm>
            <a:prstGeom prst="rect">
              <a:avLst/>
            </a:prstGeom>
            <a:solidFill>
              <a:schemeClr val="bg1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33" name="Gerade Verbindung 169">
              <a:extLst>
                <a:ext uri="{FF2B5EF4-FFF2-40B4-BE49-F238E27FC236}">
                  <a16:creationId xmlns:a16="http://schemas.microsoft.com/office/drawing/2014/main" id="{41C417F4-BDB1-43BE-9D23-52C1917E814B}"/>
                </a:ext>
              </a:extLst>
            </p:cNvPr>
            <p:cNvCxnSpPr/>
            <p:nvPr/>
          </p:nvCxnSpPr>
          <p:spPr>
            <a:xfrm>
              <a:off x="8099507" y="4860498"/>
              <a:ext cx="564257" cy="1019004"/>
            </a:xfrm>
            <a:prstGeom prst="line">
              <a:avLst/>
            </a:prstGeom>
            <a:ln w="19050">
              <a:solidFill>
                <a:srgbClr val="00A2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4" name="Grafik 133">
              <a:extLst>
                <a:ext uri="{FF2B5EF4-FFF2-40B4-BE49-F238E27FC236}">
                  <a16:creationId xmlns:a16="http://schemas.microsoft.com/office/drawing/2014/main" id="{4DC8C7A9-E60C-4FDE-AFAF-C0F7164FAA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85115" y="3316642"/>
              <a:ext cx="916284" cy="194447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0" name="Gruppieren 179">
            <a:extLst>
              <a:ext uri="{FF2B5EF4-FFF2-40B4-BE49-F238E27FC236}">
                <a16:creationId xmlns:a16="http://schemas.microsoft.com/office/drawing/2014/main" id="{16158558-F8C4-492A-A302-66EF021E71C7}"/>
              </a:ext>
            </a:extLst>
          </p:cNvPr>
          <p:cNvGrpSpPr/>
          <p:nvPr/>
        </p:nvGrpSpPr>
        <p:grpSpPr>
          <a:xfrm>
            <a:off x="76690" y="5031516"/>
            <a:ext cx="8522477" cy="1191542"/>
            <a:chOff x="846972" y="5292546"/>
            <a:chExt cx="8522477" cy="1191542"/>
          </a:xfrm>
        </p:grpSpPr>
        <p:sp>
          <p:nvSpPr>
            <p:cNvPr id="181" name="Textfeld 180">
              <a:extLst>
                <a:ext uri="{FF2B5EF4-FFF2-40B4-BE49-F238E27FC236}">
                  <a16:creationId xmlns:a16="http://schemas.microsoft.com/office/drawing/2014/main" id="{9FF348F3-D22B-4716-BBA3-B32E6C25C172}"/>
                </a:ext>
              </a:extLst>
            </p:cNvPr>
            <p:cNvSpPr txBox="1"/>
            <p:nvPr/>
          </p:nvSpPr>
          <p:spPr>
            <a:xfrm>
              <a:off x="846972" y="5292546"/>
              <a:ext cx="3059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>
                  <a:solidFill>
                    <a:schemeClr val="accent2"/>
                  </a:solidFill>
                </a:rPr>
                <a:t>Smart </a:t>
              </a:r>
              <a:r>
                <a:rPr lang="de-DE" sz="2000" dirty="0" err="1">
                  <a:solidFill>
                    <a:schemeClr val="accent2"/>
                  </a:solidFill>
                </a:rPr>
                <a:t>objects</a:t>
              </a:r>
              <a:endParaRPr lang="de-DE" sz="2000" dirty="0">
                <a:solidFill>
                  <a:schemeClr val="accent2"/>
                </a:solidFill>
              </a:endParaRPr>
            </a:p>
          </p:txBody>
        </p:sp>
        <p:grpSp>
          <p:nvGrpSpPr>
            <p:cNvPr id="182" name="Gruppieren 181">
              <a:extLst>
                <a:ext uri="{FF2B5EF4-FFF2-40B4-BE49-F238E27FC236}">
                  <a16:creationId xmlns:a16="http://schemas.microsoft.com/office/drawing/2014/main" id="{10EB4E1E-F2B9-43C0-BEBF-B8E2596B99CD}"/>
                </a:ext>
              </a:extLst>
            </p:cNvPr>
            <p:cNvGrpSpPr/>
            <p:nvPr/>
          </p:nvGrpSpPr>
          <p:grpSpPr>
            <a:xfrm>
              <a:off x="4833487" y="5526450"/>
              <a:ext cx="1088869" cy="798348"/>
              <a:chOff x="5239842" y="1827442"/>
              <a:chExt cx="2052000" cy="1638560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217" name="Würfel 86">
                <a:extLst>
                  <a:ext uri="{FF2B5EF4-FFF2-40B4-BE49-F238E27FC236}">
                    <a16:creationId xmlns:a16="http://schemas.microsoft.com/office/drawing/2014/main" id="{C0D35F8D-8B63-40AE-A7B2-FF9A42DFD51D}"/>
                  </a:ext>
                </a:extLst>
              </p:cNvPr>
              <p:cNvSpPr/>
              <p:nvPr/>
            </p:nvSpPr>
            <p:spPr>
              <a:xfrm>
                <a:off x="5239842" y="2026002"/>
                <a:ext cx="2052000" cy="1440000"/>
              </a:xfrm>
              <a:prstGeom prst="cub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8" name="Zylinder 217">
                <a:extLst>
                  <a:ext uri="{FF2B5EF4-FFF2-40B4-BE49-F238E27FC236}">
                    <a16:creationId xmlns:a16="http://schemas.microsoft.com/office/drawing/2014/main" id="{13F41D28-66AC-4F73-8AD6-34EA2C4FD4C9}"/>
                  </a:ext>
                </a:extLst>
              </p:cNvPr>
              <p:cNvSpPr/>
              <p:nvPr/>
            </p:nvSpPr>
            <p:spPr>
              <a:xfrm>
                <a:off x="5751926" y="1827442"/>
                <a:ext cx="432048" cy="288032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9" name="Zylinder 218">
                <a:extLst>
                  <a:ext uri="{FF2B5EF4-FFF2-40B4-BE49-F238E27FC236}">
                    <a16:creationId xmlns:a16="http://schemas.microsoft.com/office/drawing/2014/main" id="{6E98B630-8015-4992-9757-BA0D4BD847D3}"/>
                  </a:ext>
                </a:extLst>
              </p:cNvPr>
              <p:cNvSpPr/>
              <p:nvPr/>
            </p:nvSpPr>
            <p:spPr>
              <a:xfrm>
                <a:off x="6536343" y="1827442"/>
                <a:ext cx="432048" cy="288032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0" name="Zylinder 219">
                <a:extLst>
                  <a:ext uri="{FF2B5EF4-FFF2-40B4-BE49-F238E27FC236}">
                    <a16:creationId xmlns:a16="http://schemas.microsoft.com/office/drawing/2014/main" id="{E0ABB837-34F1-4EE2-93DF-B2AFE1489738}"/>
                  </a:ext>
                </a:extLst>
              </p:cNvPr>
              <p:cNvSpPr/>
              <p:nvPr/>
            </p:nvSpPr>
            <p:spPr>
              <a:xfrm>
                <a:off x="5535902" y="2006304"/>
                <a:ext cx="432048" cy="288032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1" name="Zylinder 220">
                <a:extLst>
                  <a:ext uri="{FF2B5EF4-FFF2-40B4-BE49-F238E27FC236}">
                    <a16:creationId xmlns:a16="http://schemas.microsoft.com/office/drawing/2014/main" id="{1CC57C7A-0767-498B-AD15-A751147BD99D}"/>
                  </a:ext>
                </a:extLst>
              </p:cNvPr>
              <p:cNvSpPr/>
              <p:nvPr/>
            </p:nvSpPr>
            <p:spPr>
              <a:xfrm>
                <a:off x="6320319" y="2006304"/>
                <a:ext cx="432048" cy="288032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83" name="Rechteck 182">
              <a:extLst>
                <a:ext uri="{FF2B5EF4-FFF2-40B4-BE49-F238E27FC236}">
                  <a16:creationId xmlns:a16="http://schemas.microsoft.com/office/drawing/2014/main" id="{E8E4AF67-FABE-4C2F-ACBC-7ABA8615CD9C}"/>
                </a:ext>
              </a:extLst>
            </p:cNvPr>
            <p:cNvSpPr/>
            <p:nvPr/>
          </p:nvSpPr>
          <p:spPr>
            <a:xfrm>
              <a:off x="4768315" y="5602081"/>
              <a:ext cx="1180724" cy="882007"/>
            </a:xfrm>
            <a:prstGeom prst="rect">
              <a:avLst/>
            </a:prstGeom>
            <a:solidFill>
              <a:schemeClr val="bg1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84" name="Gruppieren 183">
              <a:extLst>
                <a:ext uri="{FF2B5EF4-FFF2-40B4-BE49-F238E27FC236}">
                  <a16:creationId xmlns:a16="http://schemas.microsoft.com/office/drawing/2014/main" id="{B0D6E5BD-7428-4E4B-AF15-EFC31FE76788}"/>
                </a:ext>
              </a:extLst>
            </p:cNvPr>
            <p:cNvGrpSpPr/>
            <p:nvPr/>
          </p:nvGrpSpPr>
          <p:grpSpPr>
            <a:xfrm>
              <a:off x="6300586" y="5532406"/>
              <a:ext cx="1505389" cy="793013"/>
              <a:chOff x="4120182" y="2674074"/>
              <a:chExt cx="2880000" cy="1622876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208" name="Würfel 96">
                <a:extLst>
                  <a:ext uri="{FF2B5EF4-FFF2-40B4-BE49-F238E27FC236}">
                    <a16:creationId xmlns:a16="http://schemas.microsoft.com/office/drawing/2014/main" id="{8F01A3D7-1332-44D0-BC41-35416A4CBCE0}"/>
                  </a:ext>
                </a:extLst>
              </p:cNvPr>
              <p:cNvSpPr/>
              <p:nvPr/>
            </p:nvSpPr>
            <p:spPr>
              <a:xfrm>
                <a:off x="4120182" y="2856950"/>
                <a:ext cx="2880000" cy="1440000"/>
              </a:xfrm>
              <a:prstGeom prst="cub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209" name="Gruppieren 208">
                <a:extLst>
                  <a:ext uri="{FF2B5EF4-FFF2-40B4-BE49-F238E27FC236}">
                    <a16:creationId xmlns:a16="http://schemas.microsoft.com/office/drawing/2014/main" id="{8E79E09D-D00D-4A0F-BFB5-C0394F4D6615}"/>
                  </a:ext>
                </a:extLst>
              </p:cNvPr>
              <p:cNvGrpSpPr/>
              <p:nvPr/>
            </p:nvGrpSpPr>
            <p:grpSpPr>
              <a:xfrm>
                <a:off x="4716016" y="2674074"/>
                <a:ext cx="2000882" cy="288032"/>
                <a:chOff x="4499992" y="1484784"/>
                <a:chExt cx="2000882" cy="288032"/>
              </a:xfrm>
              <a:grpFill/>
            </p:grpSpPr>
            <p:sp>
              <p:nvSpPr>
                <p:cNvPr id="214" name="Zylinder 213">
                  <a:extLst>
                    <a:ext uri="{FF2B5EF4-FFF2-40B4-BE49-F238E27FC236}">
                      <a16:creationId xmlns:a16="http://schemas.microsoft.com/office/drawing/2014/main" id="{E5039236-46F7-4932-B155-7EC645A20424}"/>
                    </a:ext>
                  </a:extLst>
                </p:cNvPr>
                <p:cNvSpPr/>
                <p:nvPr/>
              </p:nvSpPr>
              <p:spPr>
                <a:xfrm>
                  <a:off x="5284409" y="1484784"/>
                  <a:ext cx="432048" cy="288032"/>
                </a:xfrm>
                <a:prstGeom prst="can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15" name="Zylinder 214">
                  <a:extLst>
                    <a:ext uri="{FF2B5EF4-FFF2-40B4-BE49-F238E27FC236}">
                      <a16:creationId xmlns:a16="http://schemas.microsoft.com/office/drawing/2014/main" id="{89F730FE-7D4B-4645-9068-EE25FCF2CF0D}"/>
                    </a:ext>
                  </a:extLst>
                </p:cNvPr>
                <p:cNvSpPr/>
                <p:nvPr/>
              </p:nvSpPr>
              <p:spPr>
                <a:xfrm>
                  <a:off x="4499992" y="1484784"/>
                  <a:ext cx="432048" cy="288032"/>
                </a:xfrm>
                <a:prstGeom prst="can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16" name="Zylinder 215">
                  <a:extLst>
                    <a:ext uri="{FF2B5EF4-FFF2-40B4-BE49-F238E27FC236}">
                      <a16:creationId xmlns:a16="http://schemas.microsoft.com/office/drawing/2014/main" id="{1FEAE960-99E4-4E7B-B9DD-2B5502CEECAF}"/>
                    </a:ext>
                  </a:extLst>
                </p:cNvPr>
                <p:cNvSpPr/>
                <p:nvPr/>
              </p:nvSpPr>
              <p:spPr>
                <a:xfrm>
                  <a:off x="6068826" y="1484784"/>
                  <a:ext cx="432048" cy="288032"/>
                </a:xfrm>
                <a:prstGeom prst="can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0" name="Gruppieren 209">
                <a:extLst>
                  <a:ext uri="{FF2B5EF4-FFF2-40B4-BE49-F238E27FC236}">
                    <a16:creationId xmlns:a16="http://schemas.microsoft.com/office/drawing/2014/main" id="{F61C7D09-BC6E-474F-8EF4-0DDBADB567E0}"/>
                  </a:ext>
                </a:extLst>
              </p:cNvPr>
              <p:cNvGrpSpPr/>
              <p:nvPr/>
            </p:nvGrpSpPr>
            <p:grpSpPr>
              <a:xfrm>
                <a:off x="4499992" y="2852936"/>
                <a:ext cx="2000882" cy="288032"/>
                <a:chOff x="4499992" y="1484784"/>
                <a:chExt cx="2000882" cy="288032"/>
              </a:xfrm>
              <a:grpFill/>
            </p:grpSpPr>
            <p:sp>
              <p:nvSpPr>
                <p:cNvPr id="211" name="Zylinder 210">
                  <a:extLst>
                    <a:ext uri="{FF2B5EF4-FFF2-40B4-BE49-F238E27FC236}">
                      <a16:creationId xmlns:a16="http://schemas.microsoft.com/office/drawing/2014/main" id="{E2144788-048D-4D0B-9BBF-5231DA3069FC}"/>
                    </a:ext>
                  </a:extLst>
                </p:cNvPr>
                <p:cNvSpPr/>
                <p:nvPr/>
              </p:nvSpPr>
              <p:spPr>
                <a:xfrm>
                  <a:off x="5284409" y="1484784"/>
                  <a:ext cx="432048" cy="288032"/>
                </a:xfrm>
                <a:prstGeom prst="can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12" name="Zylinder 211">
                  <a:extLst>
                    <a:ext uri="{FF2B5EF4-FFF2-40B4-BE49-F238E27FC236}">
                      <a16:creationId xmlns:a16="http://schemas.microsoft.com/office/drawing/2014/main" id="{9EE7B08C-D5C9-4530-A925-EA0E4607F10A}"/>
                    </a:ext>
                  </a:extLst>
                </p:cNvPr>
                <p:cNvSpPr/>
                <p:nvPr/>
              </p:nvSpPr>
              <p:spPr>
                <a:xfrm>
                  <a:off x="4499992" y="1484784"/>
                  <a:ext cx="432048" cy="288032"/>
                </a:xfrm>
                <a:prstGeom prst="can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13" name="Zylinder 212">
                  <a:extLst>
                    <a:ext uri="{FF2B5EF4-FFF2-40B4-BE49-F238E27FC236}">
                      <a16:creationId xmlns:a16="http://schemas.microsoft.com/office/drawing/2014/main" id="{4B3F5641-307D-4546-9D10-A4BB37E8A413}"/>
                    </a:ext>
                  </a:extLst>
                </p:cNvPr>
                <p:cNvSpPr/>
                <p:nvPr/>
              </p:nvSpPr>
              <p:spPr>
                <a:xfrm>
                  <a:off x="6068826" y="1484784"/>
                  <a:ext cx="432048" cy="288032"/>
                </a:xfrm>
                <a:prstGeom prst="can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sp>
          <p:nvSpPr>
            <p:cNvPr id="185" name="Rechteck 184">
              <a:extLst>
                <a:ext uri="{FF2B5EF4-FFF2-40B4-BE49-F238E27FC236}">
                  <a16:creationId xmlns:a16="http://schemas.microsoft.com/office/drawing/2014/main" id="{67C2F95E-D843-477B-ACAC-634322141687}"/>
                </a:ext>
              </a:extLst>
            </p:cNvPr>
            <p:cNvSpPr/>
            <p:nvPr/>
          </p:nvSpPr>
          <p:spPr>
            <a:xfrm>
              <a:off x="6176376" y="5532733"/>
              <a:ext cx="1685673" cy="882007"/>
            </a:xfrm>
            <a:prstGeom prst="rect">
              <a:avLst/>
            </a:prstGeom>
            <a:solidFill>
              <a:schemeClr val="bg1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86" name="Gruppieren 185">
              <a:extLst>
                <a:ext uri="{FF2B5EF4-FFF2-40B4-BE49-F238E27FC236}">
                  <a16:creationId xmlns:a16="http://schemas.microsoft.com/office/drawing/2014/main" id="{0FF1842F-322F-471A-B0FF-AE5B9DADBD98}"/>
                </a:ext>
              </a:extLst>
            </p:cNvPr>
            <p:cNvGrpSpPr/>
            <p:nvPr/>
          </p:nvGrpSpPr>
          <p:grpSpPr>
            <a:xfrm>
              <a:off x="2944678" y="5594849"/>
              <a:ext cx="1492398" cy="749406"/>
              <a:chOff x="4120182" y="2674074"/>
              <a:chExt cx="2880000" cy="1622876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199" name="Würfel 145">
                <a:extLst>
                  <a:ext uri="{FF2B5EF4-FFF2-40B4-BE49-F238E27FC236}">
                    <a16:creationId xmlns:a16="http://schemas.microsoft.com/office/drawing/2014/main" id="{15EADB4A-73A9-47D6-AA14-79663DC3A639}"/>
                  </a:ext>
                </a:extLst>
              </p:cNvPr>
              <p:cNvSpPr/>
              <p:nvPr/>
            </p:nvSpPr>
            <p:spPr>
              <a:xfrm>
                <a:off x="4120182" y="2856950"/>
                <a:ext cx="2880000" cy="1440000"/>
              </a:xfrm>
              <a:prstGeom prst="cub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200" name="Gruppieren 199">
                <a:extLst>
                  <a:ext uri="{FF2B5EF4-FFF2-40B4-BE49-F238E27FC236}">
                    <a16:creationId xmlns:a16="http://schemas.microsoft.com/office/drawing/2014/main" id="{83B44F63-0769-4602-9AC4-E85848A13622}"/>
                  </a:ext>
                </a:extLst>
              </p:cNvPr>
              <p:cNvGrpSpPr/>
              <p:nvPr/>
            </p:nvGrpSpPr>
            <p:grpSpPr>
              <a:xfrm>
                <a:off x="4716016" y="2674074"/>
                <a:ext cx="2000882" cy="288032"/>
                <a:chOff x="4499992" y="1484784"/>
                <a:chExt cx="2000882" cy="288032"/>
              </a:xfrm>
              <a:grpFill/>
            </p:grpSpPr>
            <p:sp>
              <p:nvSpPr>
                <p:cNvPr id="205" name="Zylinder 204">
                  <a:extLst>
                    <a:ext uri="{FF2B5EF4-FFF2-40B4-BE49-F238E27FC236}">
                      <a16:creationId xmlns:a16="http://schemas.microsoft.com/office/drawing/2014/main" id="{59266981-B9AC-4700-A642-881ACCBC8E6D}"/>
                    </a:ext>
                  </a:extLst>
                </p:cNvPr>
                <p:cNvSpPr/>
                <p:nvPr/>
              </p:nvSpPr>
              <p:spPr>
                <a:xfrm>
                  <a:off x="5284409" y="1484784"/>
                  <a:ext cx="432048" cy="288032"/>
                </a:xfrm>
                <a:prstGeom prst="can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06" name="Zylinder 205">
                  <a:extLst>
                    <a:ext uri="{FF2B5EF4-FFF2-40B4-BE49-F238E27FC236}">
                      <a16:creationId xmlns:a16="http://schemas.microsoft.com/office/drawing/2014/main" id="{5CC92D65-A6B8-43C1-9139-4C0ED9B8AAFA}"/>
                    </a:ext>
                  </a:extLst>
                </p:cNvPr>
                <p:cNvSpPr/>
                <p:nvPr/>
              </p:nvSpPr>
              <p:spPr>
                <a:xfrm>
                  <a:off x="4499992" y="1484784"/>
                  <a:ext cx="432048" cy="288032"/>
                </a:xfrm>
                <a:prstGeom prst="can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07" name="Zylinder 206">
                  <a:extLst>
                    <a:ext uri="{FF2B5EF4-FFF2-40B4-BE49-F238E27FC236}">
                      <a16:creationId xmlns:a16="http://schemas.microsoft.com/office/drawing/2014/main" id="{38C37D58-516D-4DA4-9B52-08C25C7917A3}"/>
                    </a:ext>
                  </a:extLst>
                </p:cNvPr>
                <p:cNvSpPr/>
                <p:nvPr/>
              </p:nvSpPr>
              <p:spPr>
                <a:xfrm>
                  <a:off x="6068826" y="1484784"/>
                  <a:ext cx="432048" cy="288032"/>
                </a:xfrm>
                <a:prstGeom prst="can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01" name="Gruppieren 200">
                <a:extLst>
                  <a:ext uri="{FF2B5EF4-FFF2-40B4-BE49-F238E27FC236}">
                    <a16:creationId xmlns:a16="http://schemas.microsoft.com/office/drawing/2014/main" id="{71D560C6-B085-4D26-8FC9-9203E5207AB6}"/>
                  </a:ext>
                </a:extLst>
              </p:cNvPr>
              <p:cNvGrpSpPr/>
              <p:nvPr/>
            </p:nvGrpSpPr>
            <p:grpSpPr>
              <a:xfrm>
                <a:off x="4499992" y="2852936"/>
                <a:ext cx="2000882" cy="288032"/>
                <a:chOff x="4499992" y="1484784"/>
                <a:chExt cx="2000882" cy="288032"/>
              </a:xfrm>
              <a:grpFill/>
            </p:grpSpPr>
            <p:sp>
              <p:nvSpPr>
                <p:cNvPr id="202" name="Zylinder 201">
                  <a:extLst>
                    <a:ext uri="{FF2B5EF4-FFF2-40B4-BE49-F238E27FC236}">
                      <a16:creationId xmlns:a16="http://schemas.microsoft.com/office/drawing/2014/main" id="{E7D622B9-A0E7-4F4E-BBF2-2C55FBEA0A20}"/>
                    </a:ext>
                  </a:extLst>
                </p:cNvPr>
                <p:cNvSpPr/>
                <p:nvPr/>
              </p:nvSpPr>
              <p:spPr>
                <a:xfrm>
                  <a:off x="5284409" y="1484784"/>
                  <a:ext cx="432048" cy="288032"/>
                </a:xfrm>
                <a:prstGeom prst="can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03" name="Zylinder 202">
                  <a:extLst>
                    <a:ext uri="{FF2B5EF4-FFF2-40B4-BE49-F238E27FC236}">
                      <a16:creationId xmlns:a16="http://schemas.microsoft.com/office/drawing/2014/main" id="{71B96BAB-9C4A-4145-86EC-1D44CB6B17C6}"/>
                    </a:ext>
                  </a:extLst>
                </p:cNvPr>
                <p:cNvSpPr/>
                <p:nvPr/>
              </p:nvSpPr>
              <p:spPr>
                <a:xfrm>
                  <a:off x="4499992" y="1484784"/>
                  <a:ext cx="432048" cy="288032"/>
                </a:xfrm>
                <a:prstGeom prst="can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04" name="Zylinder 203">
                  <a:extLst>
                    <a:ext uri="{FF2B5EF4-FFF2-40B4-BE49-F238E27FC236}">
                      <a16:creationId xmlns:a16="http://schemas.microsoft.com/office/drawing/2014/main" id="{A9278759-4685-4431-81DD-92446AE44FC9}"/>
                    </a:ext>
                  </a:extLst>
                </p:cNvPr>
                <p:cNvSpPr/>
                <p:nvPr/>
              </p:nvSpPr>
              <p:spPr>
                <a:xfrm>
                  <a:off x="6068826" y="1484784"/>
                  <a:ext cx="432048" cy="288032"/>
                </a:xfrm>
                <a:prstGeom prst="can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187" name="Gruppieren 186">
              <a:extLst>
                <a:ext uri="{FF2B5EF4-FFF2-40B4-BE49-F238E27FC236}">
                  <a16:creationId xmlns:a16="http://schemas.microsoft.com/office/drawing/2014/main" id="{16D5C556-7D38-4334-8D41-20FCEB5832C0}"/>
                </a:ext>
              </a:extLst>
            </p:cNvPr>
            <p:cNvGrpSpPr/>
            <p:nvPr/>
          </p:nvGrpSpPr>
          <p:grpSpPr>
            <a:xfrm>
              <a:off x="8197118" y="5544399"/>
              <a:ext cx="1080477" cy="768945"/>
              <a:chOff x="5239842" y="1827442"/>
              <a:chExt cx="2052000" cy="1638560"/>
            </a:xfrm>
          </p:grpSpPr>
          <p:sp>
            <p:nvSpPr>
              <p:cNvPr id="194" name="Würfel 155">
                <a:extLst>
                  <a:ext uri="{FF2B5EF4-FFF2-40B4-BE49-F238E27FC236}">
                    <a16:creationId xmlns:a16="http://schemas.microsoft.com/office/drawing/2014/main" id="{BD4AAA44-AA2C-455E-9028-965F54F64866}"/>
                  </a:ext>
                </a:extLst>
              </p:cNvPr>
              <p:cNvSpPr/>
              <p:nvPr/>
            </p:nvSpPr>
            <p:spPr>
              <a:xfrm>
                <a:off x="5239842" y="2026002"/>
                <a:ext cx="2052000" cy="1440000"/>
              </a:xfrm>
              <a:prstGeom prst="cub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5" name="Zylinder 194">
                <a:extLst>
                  <a:ext uri="{FF2B5EF4-FFF2-40B4-BE49-F238E27FC236}">
                    <a16:creationId xmlns:a16="http://schemas.microsoft.com/office/drawing/2014/main" id="{0484809A-CAF5-4336-9CE2-10A2FAAB4741}"/>
                  </a:ext>
                </a:extLst>
              </p:cNvPr>
              <p:cNvSpPr/>
              <p:nvPr/>
            </p:nvSpPr>
            <p:spPr>
              <a:xfrm>
                <a:off x="5751926" y="1827442"/>
                <a:ext cx="432048" cy="288032"/>
              </a:xfrm>
              <a:prstGeom prst="can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6" name="Zylinder 195">
                <a:extLst>
                  <a:ext uri="{FF2B5EF4-FFF2-40B4-BE49-F238E27FC236}">
                    <a16:creationId xmlns:a16="http://schemas.microsoft.com/office/drawing/2014/main" id="{B530533E-29CD-4D79-A39E-34E4E735B08C}"/>
                  </a:ext>
                </a:extLst>
              </p:cNvPr>
              <p:cNvSpPr/>
              <p:nvPr/>
            </p:nvSpPr>
            <p:spPr>
              <a:xfrm>
                <a:off x="6536343" y="1827442"/>
                <a:ext cx="432048" cy="288032"/>
              </a:xfrm>
              <a:prstGeom prst="can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7" name="Zylinder 196">
                <a:extLst>
                  <a:ext uri="{FF2B5EF4-FFF2-40B4-BE49-F238E27FC236}">
                    <a16:creationId xmlns:a16="http://schemas.microsoft.com/office/drawing/2014/main" id="{6F36D21A-2B63-4AB1-B592-944CAE156ACF}"/>
                  </a:ext>
                </a:extLst>
              </p:cNvPr>
              <p:cNvSpPr/>
              <p:nvPr/>
            </p:nvSpPr>
            <p:spPr>
              <a:xfrm>
                <a:off x="5535902" y="2006304"/>
                <a:ext cx="432048" cy="288032"/>
              </a:xfrm>
              <a:prstGeom prst="can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8" name="Zylinder 197">
                <a:extLst>
                  <a:ext uri="{FF2B5EF4-FFF2-40B4-BE49-F238E27FC236}">
                    <a16:creationId xmlns:a16="http://schemas.microsoft.com/office/drawing/2014/main" id="{91CA4984-44B1-49FF-91BF-A9DEF7C77D08}"/>
                  </a:ext>
                </a:extLst>
              </p:cNvPr>
              <p:cNvSpPr/>
              <p:nvPr/>
            </p:nvSpPr>
            <p:spPr>
              <a:xfrm>
                <a:off x="6320319" y="2006304"/>
                <a:ext cx="432048" cy="288032"/>
              </a:xfrm>
              <a:prstGeom prst="can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88" name="Rechteck 187">
              <a:extLst>
                <a:ext uri="{FF2B5EF4-FFF2-40B4-BE49-F238E27FC236}">
                  <a16:creationId xmlns:a16="http://schemas.microsoft.com/office/drawing/2014/main" id="{2C5A890B-C8B4-4FD1-B63C-4BCA00C4FA30}"/>
                </a:ext>
              </a:extLst>
            </p:cNvPr>
            <p:cNvSpPr/>
            <p:nvPr/>
          </p:nvSpPr>
          <p:spPr>
            <a:xfrm>
              <a:off x="2915938" y="5642421"/>
              <a:ext cx="1613030" cy="801329"/>
            </a:xfrm>
            <a:prstGeom prst="rect">
              <a:avLst/>
            </a:prstGeom>
            <a:solidFill>
              <a:schemeClr val="bg1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Rechteck 188">
              <a:extLst>
                <a:ext uri="{FF2B5EF4-FFF2-40B4-BE49-F238E27FC236}">
                  <a16:creationId xmlns:a16="http://schemas.microsoft.com/office/drawing/2014/main" id="{205EF657-D22F-4946-890A-D1507F9A6760}"/>
                </a:ext>
              </a:extLst>
            </p:cNvPr>
            <p:cNvSpPr/>
            <p:nvPr/>
          </p:nvSpPr>
          <p:spPr>
            <a:xfrm>
              <a:off x="8188725" y="5561743"/>
              <a:ext cx="1180724" cy="882007"/>
            </a:xfrm>
            <a:prstGeom prst="rect">
              <a:avLst/>
            </a:prstGeom>
            <a:solidFill>
              <a:schemeClr val="bg1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90" name="Picture 2">
              <a:extLst>
                <a:ext uri="{FF2B5EF4-FFF2-40B4-BE49-F238E27FC236}">
                  <a16:creationId xmlns:a16="http://schemas.microsoft.com/office/drawing/2014/main" id="{AEDF30F1-8199-4DFD-AC71-1C414C77A4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308771" y="5796394"/>
              <a:ext cx="804892" cy="535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1" name="Picture 382" descr="img3">
              <a:extLst>
                <a:ext uri="{FF2B5EF4-FFF2-40B4-BE49-F238E27FC236}">
                  <a16:creationId xmlns:a16="http://schemas.microsoft.com/office/drawing/2014/main" id="{7B97E8A2-CB55-41E0-BEC9-AA28A57375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817" y="5661879"/>
              <a:ext cx="626713" cy="781871"/>
            </a:xfrm>
            <a:prstGeom prst="rect">
              <a:avLst/>
            </a:prstGeom>
            <a:noFill/>
            <a:ln w="9525">
              <a:noFill/>
              <a:prstDash val="solid"/>
              <a:miter lim="800000"/>
              <a:headEnd/>
              <a:tailEnd/>
            </a:ln>
          </p:spPr>
        </p:pic>
        <p:pic>
          <p:nvPicPr>
            <p:cNvPr id="192" name="Picture 3">
              <a:extLst>
                <a:ext uri="{FF2B5EF4-FFF2-40B4-BE49-F238E27FC236}">
                  <a16:creationId xmlns:a16="http://schemas.microsoft.com/office/drawing/2014/main" id="{9893815C-1145-444D-B031-9DCD004962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email">
              <a:clrChange>
                <a:clrFrom>
                  <a:srgbClr val="FAFFFF"/>
                </a:clrFrom>
                <a:clrTo>
                  <a:srgbClr val="FA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6039"/>
            <a:stretch/>
          </p:blipFill>
          <p:spPr bwMode="auto">
            <a:xfrm>
              <a:off x="4908307" y="5701197"/>
              <a:ext cx="825314" cy="775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3" name="Picture 4">
              <a:extLst>
                <a:ext uri="{FF2B5EF4-FFF2-40B4-BE49-F238E27FC236}">
                  <a16:creationId xmlns:a16="http://schemas.microsoft.com/office/drawing/2014/main" id="{3B0147AC-52D5-4CA1-AC37-1397C65E1D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03482" y="5742144"/>
              <a:ext cx="857553" cy="660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75B50C6B-0E69-4998-B80C-809AF1245B2A}"/>
              </a:ext>
            </a:extLst>
          </p:cNvPr>
          <p:cNvGrpSpPr/>
          <p:nvPr/>
        </p:nvGrpSpPr>
        <p:grpSpPr>
          <a:xfrm>
            <a:off x="1680213" y="3217313"/>
            <a:ext cx="5360268" cy="991087"/>
            <a:chOff x="2450495" y="3478343"/>
            <a:chExt cx="5360268" cy="991087"/>
          </a:xfrm>
        </p:grpSpPr>
        <p:pic>
          <p:nvPicPr>
            <p:cNvPr id="223" name="Grafik 222" descr="Gehirn">
              <a:extLst>
                <a:ext uri="{FF2B5EF4-FFF2-40B4-BE49-F238E27FC236}">
                  <a16:creationId xmlns:a16="http://schemas.microsoft.com/office/drawing/2014/main" id="{36B9CDE3-EED1-4A05-A202-82F1E64EF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450495" y="3555030"/>
              <a:ext cx="914400" cy="914400"/>
            </a:xfrm>
            <a:prstGeom prst="rect">
              <a:avLst/>
            </a:prstGeom>
          </p:spPr>
        </p:pic>
        <p:pic>
          <p:nvPicPr>
            <p:cNvPr id="224" name="Grafik 223" descr="Gehirn">
              <a:extLst>
                <a:ext uri="{FF2B5EF4-FFF2-40B4-BE49-F238E27FC236}">
                  <a16:creationId xmlns:a16="http://schemas.microsoft.com/office/drawing/2014/main" id="{D04A5E49-2FA4-44A9-89EC-129D3F2CA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896363" y="3516132"/>
              <a:ext cx="914400" cy="914400"/>
            </a:xfrm>
            <a:prstGeom prst="rect">
              <a:avLst/>
            </a:prstGeom>
          </p:spPr>
        </p:pic>
        <p:pic>
          <p:nvPicPr>
            <p:cNvPr id="225" name="Grafik 224" descr="Gehirn">
              <a:extLst>
                <a:ext uri="{FF2B5EF4-FFF2-40B4-BE49-F238E27FC236}">
                  <a16:creationId xmlns:a16="http://schemas.microsoft.com/office/drawing/2014/main" id="{692C8864-CB45-4714-9092-4B190E76F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736386" y="3478343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821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2675C33-AB78-456C-99F9-A22BB55F0816}"/>
              </a:ext>
            </a:extLst>
          </p:cNvPr>
          <p:cNvSpPr txBox="1">
            <a:spLocks noChangeArrowheads="1"/>
          </p:cNvSpPr>
          <p:nvPr/>
        </p:nvSpPr>
        <p:spPr>
          <a:xfrm>
            <a:off x="179388" y="2492375"/>
            <a:ext cx="8674100" cy="4114800"/>
          </a:xfrm>
          <a:prstGeom prst="rect">
            <a:avLst/>
          </a:prstGeom>
          <a:solidFill>
            <a:schemeClr val="bg1"/>
          </a:solidFill>
          <a:ln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0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Deep-Learning based visual quality control?</a:t>
            </a:r>
          </a:p>
          <a:p>
            <a:pPr algn="ctr"/>
            <a:endParaRPr lang="en-US" sz="3000" b="1" dirty="0">
              <a:solidFill>
                <a:srgbClr val="000066"/>
              </a:solidFill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t-IT" sz="3000" b="1" dirty="0">
              <a:solidFill>
                <a:srgbClr val="000066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403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AE226609-30E5-49A9-A50E-A4866DD11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243138"/>
            <a:ext cx="8208962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0500" indent="-190500" algn="just" eaLnBrk="0" hangingPunct="0">
              <a:buFont typeface="Times" charset="0"/>
              <a:buChar char="•"/>
            </a:pPr>
            <a:r>
              <a:rPr lang="en-US" sz="1600" dirty="0">
                <a:solidFill>
                  <a:srgbClr val="000066"/>
                </a:solidFill>
                <a:latin typeface="Times New Roman" pitchFamily="18" charset="0"/>
              </a:rPr>
              <a:t>Low lot sizes, high variety</a:t>
            </a:r>
          </a:p>
          <a:p>
            <a:pPr marL="190500" indent="-190500" algn="just" eaLnBrk="0" hangingPunct="0">
              <a:buFont typeface="Times" charset="0"/>
              <a:buChar char="•"/>
            </a:pPr>
            <a:endParaRPr lang="en-US" sz="1600" dirty="0">
              <a:solidFill>
                <a:srgbClr val="000066"/>
              </a:solidFill>
              <a:latin typeface="Times New Roman" pitchFamily="18" charset="0"/>
            </a:endParaRPr>
          </a:p>
          <a:p>
            <a:pPr marL="190500" indent="-190500" algn="just" eaLnBrk="0" hangingPunct="0">
              <a:buFont typeface="Times" charset="0"/>
              <a:buChar char="•"/>
            </a:pPr>
            <a:r>
              <a:rPr lang="en-US" sz="1600" dirty="0">
                <a:solidFill>
                  <a:srgbClr val="000066"/>
                </a:solidFill>
                <a:latin typeface="Times New Roman" pitchFamily="18" charset="0"/>
              </a:rPr>
              <a:t>Low setup overhead (sensors, connection broadband)</a:t>
            </a:r>
          </a:p>
          <a:p>
            <a:pPr marL="190500" indent="-190500" algn="just" eaLnBrk="0" hangingPunct="0">
              <a:buFont typeface="Times" charset="0"/>
              <a:buChar char="•"/>
            </a:pPr>
            <a:endParaRPr lang="en-US" sz="1600" dirty="0">
              <a:solidFill>
                <a:srgbClr val="000066"/>
              </a:solidFill>
              <a:latin typeface="Times New Roman" pitchFamily="18" charset="0"/>
            </a:endParaRPr>
          </a:p>
          <a:p>
            <a:pPr marL="190500" indent="-190500" algn="just" eaLnBrk="0" hangingPunct="0">
              <a:buFont typeface="Times" charset="0"/>
              <a:buChar char="•"/>
            </a:pPr>
            <a:r>
              <a:rPr lang="en-US" sz="1600" dirty="0">
                <a:solidFill>
                  <a:srgbClr val="000066"/>
                </a:solidFill>
                <a:latin typeface="Times New Roman" pitchFamily="18" charset="0"/>
              </a:rPr>
              <a:t>High demand for flexibility</a:t>
            </a:r>
          </a:p>
          <a:p>
            <a:pPr marL="190500" indent="-190500" algn="just" eaLnBrk="0" hangingPunct="0">
              <a:buFont typeface="Times" charset="0"/>
              <a:buNone/>
            </a:pPr>
            <a:endParaRPr lang="en-US" sz="1600" dirty="0">
              <a:solidFill>
                <a:srgbClr val="000066"/>
              </a:solidFill>
              <a:latin typeface="Times New Roman" pitchFamily="18" charset="0"/>
            </a:endParaRPr>
          </a:p>
          <a:p>
            <a:pPr marL="190500" indent="-190500" algn="just" eaLnBrk="0" hangingPunct="0">
              <a:buFont typeface="Times" charset="0"/>
              <a:buChar char="•"/>
            </a:pPr>
            <a:r>
              <a:rPr lang="en-US" sz="1600" dirty="0">
                <a:solidFill>
                  <a:srgbClr val="000066"/>
                </a:solidFill>
                <a:latin typeface="Times New Roman" pitchFamily="18" charset="0"/>
              </a:rPr>
              <a:t>High adaptability to new locations</a:t>
            </a:r>
          </a:p>
          <a:p>
            <a:pPr marL="190500" indent="-190500" algn="just" eaLnBrk="0" hangingPunct="0">
              <a:buFont typeface="Times" charset="0"/>
              <a:buChar char="•"/>
            </a:pPr>
            <a:endParaRPr lang="en-US" sz="1600" dirty="0">
              <a:solidFill>
                <a:srgbClr val="000066"/>
              </a:solidFill>
              <a:latin typeface="Times New Roman" pitchFamily="18" charset="0"/>
            </a:endParaRPr>
          </a:p>
          <a:p>
            <a:pPr marL="190500" indent="-190500" algn="ctr" eaLnBrk="0" hangingPunct="0">
              <a:spcBef>
                <a:spcPct val="50000"/>
              </a:spcBef>
            </a:pPr>
            <a:endParaRPr lang="en-US" sz="1600" dirty="0">
              <a:solidFill>
                <a:srgbClr val="000066"/>
              </a:solidFill>
              <a:latin typeface="Times New Roman" pitchFamily="18" charset="0"/>
            </a:endParaRPr>
          </a:p>
          <a:p>
            <a:pPr marL="190500" indent="-190500" algn="just" eaLnBrk="0" hangingPunct="0">
              <a:buFont typeface="Times" charset="0"/>
              <a:buChar char="•"/>
            </a:pPr>
            <a:endParaRPr lang="en-US" sz="1600" dirty="0">
              <a:solidFill>
                <a:srgbClr val="000066"/>
              </a:solidFill>
              <a:latin typeface="Times New Roman" pitchFamily="18" charset="0"/>
            </a:endParaRPr>
          </a:p>
          <a:p>
            <a:pPr marL="190500" indent="-190500" algn="just" eaLnBrk="0" hangingPunct="0">
              <a:buFont typeface="Times" charset="0"/>
              <a:buChar char="•"/>
            </a:pPr>
            <a:endParaRPr lang="en-US" sz="16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571E05C9-C4FB-40E5-A867-98EF3E156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387475"/>
            <a:ext cx="7899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400" b="1" dirty="0" err="1">
                <a:solidFill>
                  <a:srgbClr val="000066"/>
                </a:solidFill>
                <a:latin typeface="Times" charset="0"/>
                <a:cs typeface="Times New Roman" pitchFamily="18" charset="0"/>
              </a:rPr>
              <a:t>Demands</a:t>
            </a:r>
            <a:r>
              <a:rPr lang="de-DE" sz="2400" b="1" dirty="0">
                <a:solidFill>
                  <a:srgbClr val="000066"/>
                </a:solidFill>
                <a:latin typeface="Times" charset="0"/>
                <a:cs typeface="Times New Roman" pitchFamily="18" charset="0"/>
              </a:rPr>
              <a:t> and </a:t>
            </a:r>
            <a:r>
              <a:rPr lang="de-DE" sz="2400" b="1" dirty="0" err="1">
                <a:solidFill>
                  <a:srgbClr val="000066"/>
                </a:solidFill>
                <a:latin typeface="Times" charset="0"/>
                <a:cs typeface="Times New Roman" pitchFamily="18" charset="0"/>
              </a:rPr>
              <a:t>difficulties</a:t>
            </a:r>
            <a:r>
              <a:rPr lang="de-DE" sz="2400" b="1" dirty="0">
                <a:solidFill>
                  <a:srgbClr val="000066"/>
                </a:solidFill>
                <a:latin typeface="Times" charset="0"/>
                <a:cs typeface="Times New Roman" pitchFamily="18" charset="0"/>
              </a:rPr>
              <a:t> </a:t>
            </a:r>
            <a:r>
              <a:rPr lang="de-DE" sz="2400" b="1" dirty="0" err="1">
                <a:solidFill>
                  <a:srgbClr val="000066"/>
                </a:solidFill>
                <a:latin typeface="Times" charset="0"/>
                <a:cs typeface="Times New Roman" pitchFamily="18" charset="0"/>
              </a:rPr>
              <a:t>resulting</a:t>
            </a:r>
            <a:r>
              <a:rPr lang="de-DE" sz="2400" b="1" dirty="0">
                <a:solidFill>
                  <a:srgbClr val="000066"/>
                </a:solidFill>
                <a:latin typeface="Times" charset="0"/>
                <a:cs typeface="Times New Roman" pitchFamily="18" charset="0"/>
              </a:rPr>
              <a:t> </a:t>
            </a:r>
            <a:r>
              <a:rPr lang="de-DE" sz="2400" b="1" dirty="0" err="1">
                <a:solidFill>
                  <a:srgbClr val="000066"/>
                </a:solidFill>
                <a:latin typeface="Times" charset="0"/>
                <a:cs typeface="Times New Roman" pitchFamily="18" charset="0"/>
              </a:rPr>
              <a:t>for</a:t>
            </a:r>
            <a:r>
              <a:rPr lang="de-DE" sz="2400" b="1" dirty="0">
                <a:solidFill>
                  <a:srgbClr val="000066"/>
                </a:solidFill>
                <a:latin typeface="Times" charset="0"/>
                <a:cs typeface="Times New Roman" pitchFamily="18" charset="0"/>
              </a:rPr>
              <a:t> smart </a:t>
            </a:r>
            <a:r>
              <a:rPr lang="de-DE" sz="2400" b="1" dirty="0" err="1">
                <a:solidFill>
                  <a:srgbClr val="000066"/>
                </a:solidFill>
                <a:latin typeface="Times" charset="0"/>
                <a:cs typeface="Times New Roman" pitchFamily="18" charset="0"/>
              </a:rPr>
              <a:t>factories</a:t>
            </a:r>
            <a:r>
              <a:rPr lang="de-DE" sz="2400" b="1" dirty="0">
                <a:solidFill>
                  <a:srgbClr val="000066"/>
                </a:solidFill>
                <a:latin typeface="Times" charset="0"/>
                <a:cs typeface="Times New Roman" pitchFamily="18" charset="0"/>
              </a:rPr>
              <a:t>…</a:t>
            </a:r>
            <a:endParaRPr lang="it-IT" sz="2400" b="1" dirty="0">
              <a:solidFill>
                <a:srgbClr val="000066"/>
              </a:solidFill>
              <a:latin typeface="Times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70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31C6F223-9F6B-42F9-8475-5BBF27DE6746}"/>
              </a:ext>
            </a:extLst>
          </p:cNvPr>
          <p:cNvSpPr/>
          <p:nvPr/>
        </p:nvSpPr>
        <p:spPr>
          <a:xfrm>
            <a:off x="975468" y="1996166"/>
            <a:ext cx="7320064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00050" indent="-400050">
              <a:buAutoNum type="romanU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Quality control must be carried out continuously and reliably. </a:t>
            </a:r>
          </a:p>
          <a:p>
            <a:pPr marL="400050" indent="-400050">
              <a:buAutoNum type="romanUcPeriod"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II. Quality control must be able to adapt flexibly to new product variants, which may also be produced simultaneously on the same production line.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III. Quality control must be scalable and applicable to various production processes. 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08C27080-E111-4450-B398-17092649A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612" y="1311275"/>
            <a:ext cx="7899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400" b="1" dirty="0" err="1">
                <a:solidFill>
                  <a:srgbClr val="000066"/>
                </a:solidFill>
                <a:latin typeface="Times" charset="0"/>
                <a:cs typeface="Times New Roman" pitchFamily="18" charset="0"/>
              </a:rPr>
              <a:t>Identified</a:t>
            </a:r>
            <a:r>
              <a:rPr lang="de-DE" sz="2400" b="1" dirty="0">
                <a:solidFill>
                  <a:srgbClr val="000066"/>
                </a:solidFill>
                <a:latin typeface="Times" charset="0"/>
                <a:cs typeface="Times New Roman" pitchFamily="18" charset="0"/>
              </a:rPr>
              <a:t> </a:t>
            </a:r>
            <a:r>
              <a:rPr lang="de-DE" sz="2400" b="1" dirty="0" err="1">
                <a:solidFill>
                  <a:srgbClr val="000066"/>
                </a:solidFill>
                <a:latin typeface="Times" charset="0"/>
                <a:cs typeface="Times New Roman" pitchFamily="18" charset="0"/>
              </a:rPr>
              <a:t>Requirements</a:t>
            </a:r>
            <a:endParaRPr lang="it-IT" sz="2400" b="1" dirty="0">
              <a:solidFill>
                <a:srgbClr val="000066"/>
              </a:solidFill>
              <a:latin typeface="Times" charset="0"/>
              <a:cs typeface="Times New Roman" pitchFamily="18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54FA5764-A4B9-47E6-BC75-B20BB63EB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4185798"/>
            <a:ext cx="7899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400" b="1" dirty="0" err="1">
                <a:solidFill>
                  <a:srgbClr val="000066"/>
                </a:solidFill>
                <a:latin typeface="Times" charset="0"/>
                <a:cs typeface="Times New Roman" pitchFamily="18" charset="0"/>
              </a:rPr>
              <a:t>Identified</a:t>
            </a:r>
            <a:r>
              <a:rPr lang="de-DE" sz="2400" b="1" dirty="0">
                <a:solidFill>
                  <a:srgbClr val="000066"/>
                </a:solidFill>
                <a:latin typeface="Times" charset="0"/>
                <a:cs typeface="Times New Roman" pitchFamily="18" charset="0"/>
              </a:rPr>
              <a:t> </a:t>
            </a:r>
            <a:r>
              <a:rPr lang="de-DE" sz="2400" b="1" dirty="0" err="1">
                <a:solidFill>
                  <a:srgbClr val="000066"/>
                </a:solidFill>
                <a:latin typeface="Times" charset="0"/>
                <a:cs typeface="Times New Roman" pitchFamily="18" charset="0"/>
              </a:rPr>
              <a:t>technologies</a:t>
            </a:r>
            <a:r>
              <a:rPr lang="de-DE" sz="2400" b="1" dirty="0">
                <a:solidFill>
                  <a:srgbClr val="000066"/>
                </a:solidFill>
                <a:latin typeface="Times" charset="0"/>
                <a:cs typeface="Times New Roman" pitchFamily="18" charset="0"/>
              </a:rPr>
              <a:t> </a:t>
            </a:r>
            <a:r>
              <a:rPr lang="de-DE" sz="2400" b="1" dirty="0" err="1">
                <a:solidFill>
                  <a:srgbClr val="000066"/>
                </a:solidFill>
                <a:latin typeface="Times" charset="0"/>
                <a:cs typeface="Times New Roman" pitchFamily="18" charset="0"/>
              </a:rPr>
              <a:t>that</a:t>
            </a:r>
            <a:r>
              <a:rPr lang="de-DE" sz="2400" b="1" dirty="0">
                <a:solidFill>
                  <a:srgbClr val="000066"/>
                </a:solidFill>
                <a:latin typeface="Times" charset="0"/>
                <a:cs typeface="Times New Roman" pitchFamily="18" charset="0"/>
              </a:rPr>
              <a:t> </a:t>
            </a:r>
            <a:r>
              <a:rPr lang="de-DE" sz="2400" b="1" dirty="0" err="1">
                <a:solidFill>
                  <a:srgbClr val="000066"/>
                </a:solidFill>
                <a:latin typeface="Times" charset="0"/>
                <a:cs typeface="Times New Roman" pitchFamily="18" charset="0"/>
              </a:rPr>
              <a:t>satisfy</a:t>
            </a:r>
            <a:r>
              <a:rPr lang="de-DE" sz="2400" b="1" dirty="0">
                <a:solidFill>
                  <a:srgbClr val="000066"/>
                </a:solidFill>
                <a:latin typeface="Times" charset="0"/>
                <a:cs typeface="Times New Roman" pitchFamily="18" charset="0"/>
              </a:rPr>
              <a:t> </a:t>
            </a:r>
            <a:r>
              <a:rPr lang="de-DE" sz="2400" b="1" dirty="0" err="1">
                <a:solidFill>
                  <a:srgbClr val="000066"/>
                </a:solidFill>
                <a:latin typeface="Times" charset="0"/>
                <a:cs typeface="Times New Roman" pitchFamily="18" charset="0"/>
              </a:rPr>
              <a:t>the</a:t>
            </a:r>
            <a:r>
              <a:rPr lang="de-DE" sz="2400" b="1" dirty="0">
                <a:solidFill>
                  <a:srgbClr val="000066"/>
                </a:solidFill>
                <a:latin typeface="Times" charset="0"/>
                <a:cs typeface="Times New Roman" pitchFamily="18" charset="0"/>
              </a:rPr>
              <a:t> </a:t>
            </a:r>
            <a:r>
              <a:rPr lang="de-DE" sz="2400" b="1" dirty="0" err="1">
                <a:solidFill>
                  <a:srgbClr val="000066"/>
                </a:solidFill>
                <a:latin typeface="Times" charset="0"/>
                <a:cs typeface="Times New Roman" pitchFamily="18" charset="0"/>
              </a:rPr>
              <a:t>requirements</a:t>
            </a:r>
            <a:endParaRPr lang="it-IT" sz="2400" b="1" dirty="0">
              <a:solidFill>
                <a:srgbClr val="000066"/>
              </a:solidFill>
              <a:latin typeface="Times" charset="0"/>
              <a:cs typeface="Times New Roman" pitchFamily="18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782983D9-6A5D-4D5B-A120-FD2D37F1A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467" y="4801305"/>
            <a:ext cx="76283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90500" indent="-190500" algn="just" eaLnBrk="0" hangingPunct="0">
              <a:buFont typeface="Times" charset="0"/>
              <a:buChar char="•"/>
            </a:pPr>
            <a:r>
              <a:rPr lang="en-US" sz="1600" dirty="0">
                <a:solidFill>
                  <a:srgbClr val="000066"/>
                </a:solidFill>
                <a:latin typeface="Times New Roman" pitchFamily="18" charset="0"/>
              </a:rPr>
              <a:t>Deep-learning based object detection and analytics</a:t>
            </a:r>
          </a:p>
          <a:p>
            <a:pPr marL="190500" indent="-190500" algn="just" eaLnBrk="0" hangingPunct="0">
              <a:buFont typeface="Times" charset="0"/>
              <a:buChar char="•"/>
            </a:pPr>
            <a:r>
              <a:rPr lang="en-US" sz="1600" dirty="0">
                <a:solidFill>
                  <a:srgbClr val="000066"/>
                </a:solidFill>
                <a:latin typeface="Times New Roman" pitchFamily="18" charset="0"/>
              </a:rPr>
              <a:t>TSN-capable network to ensure reliable communication</a:t>
            </a:r>
          </a:p>
          <a:p>
            <a:pPr marL="190500" indent="-190500" algn="ctr" eaLnBrk="0" hangingPunct="0">
              <a:spcBef>
                <a:spcPct val="50000"/>
              </a:spcBef>
            </a:pPr>
            <a:endParaRPr lang="en-US" sz="1600" dirty="0">
              <a:solidFill>
                <a:srgbClr val="000066"/>
              </a:solidFill>
              <a:latin typeface="Times New Roman" pitchFamily="18" charset="0"/>
            </a:endParaRPr>
          </a:p>
          <a:p>
            <a:pPr marL="190500" indent="-190500" algn="just" eaLnBrk="0" hangingPunct="0">
              <a:buFont typeface="Times" charset="0"/>
              <a:buChar char="•"/>
            </a:pPr>
            <a:endParaRPr lang="en-US" sz="1600" dirty="0">
              <a:solidFill>
                <a:srgbClr val="000066"/>
              </a:solidFill>
              <a:latin typeface="Times New Roman" pitchFamily="18" charset="0"/>
            </a:endParaRPr>
          </a:p>
          <a:p>
            <a:pPr marL="190500" indent="-190500" algn="just" eaLnBrk="0" hangingPunct="0">
              <a:buFont typeface="Times" charset="0"/>
              <a:buChar char="•"/>
            </a:pPr>
            <a:endParaRPr lang="en-US" sz="1600" dirty="0">
              <a:solidFill>
                <a:srgbClr val="00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94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ICME'14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368</Words>
  <Application>Microsoft Office PowerPoint</Application>
  <PresentationFormat>Bildschirmpräsentation (4:3)</PresentationFormat>
  <Paragraphs>86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</vt:lpstr>
      <vt:lpstr>Times New Roman</vt:lpstr>
      <vt:lpstr>ICME'14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Davide Matarazzo</dc:creator>
  <cp:lastModifiedBy>Jens Popper</cp:lastModifiedBy>
  <cp:revision>20</cp:revision>
  <dcterms:created xsi:type="dcterms:W3CDTF">2014-07-07T15:35:21Z</dcterms:created>
  <dcterms:modified xsi:type="dcterms:W3CDTF">2021-07-09T11:22:23Z</dcterms:modified>
</cp:coreProperties>
</file>